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8" r:id="rId3"/>
    <p:sldId id="291" r:id="rId4"/>
    <p:sldId id="292" r:id="rId5"/>
    <p:sldId id="293" r:id="rId6"/>
    <p:sldId id="294" r:id="rId7"/>
    <p:sldId id="295" r:id="rId8"/>
    <p:sldId id="296" r:id="rId9"/>
    <p:sldId id="297" r:id="rId10"/>
    <p:sldId id="298" r:id="rId11"/>
    <p:sldId id="299" r:id="rId12"/>
    <p:sldId id="300" r:id="rId13"/>
    <p:sldId id="301" r:id="rId14"/>
    <p:sldId id="304" r:id="rId15"/>
    <p:sldId id="29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71" autoAdjust="0"/>
  </p:normalViewPr>
  <p:slideViewPr>
    <p:cSldViewPr>
      <p:cViewPr>
        <p:scale>
          <a:sx n="70" d="100"/>
          <a:sy n="70" d="100"/>
        </p:scale>
        <p:origin x="-1398" y="-90"/>
      </p:cViewPr>
      <p:guideLst>
        <p:guide orient="horz" pos="2160"/>
        <p:guide pos="2880"/>
      </p:guideLst>
    </p:cSldViewPr>
  </p:slideViewPr>
  <p:outlineViewPr>
    <p:cViewPr>
      <p:scale>
        <a:sx n="33" d="100"/>
        <a:sy n="33" d="100"/>
      </p:scale>
      <p:origin x="54"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2EB4E95-8A54-4800-B32A-10F3BE12A20D}" type="datetimeFigureOut">
              <a:rPr lang="en-US" smtClean="0"/>
              <a:t>6/3/2012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B4E95-8A54-4800-B32A-10F3BE12A20D}" type="datetimeFigureOut">
              <a:rPr lang="en-US" smtClean="0"/>
              <a:t>6/3/2012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B4E95-8A54-4800-B32A-10F3BE12A20D}" type="datetimeFigureOut">
              <a:rPr lang="en-US" smtClean="0"/>
              <a:t>6/3/2012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2EB4E95-8A54-4800-B32A-10F3BE12A20D}" type="datetimeFigureOut">
              <a:rPr lang="en-US" smtClean="0"/>
              <a:t>6/3/2012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EB4E95-8A54-4800-B32A-10F3BE12A20D}" type="datetimeFigureOut">
              <a:rPr lang="en-US" smtClean="0"/>
              <a:t>6/3/2012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2EB4E95-8A54-4800-B32A-10F3BE12A20D}" type="datetimeFigureOut">
              <a:rPr lang="en-US" smtClean="0"/>
              <a:t>6/3/2012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2EB4E95-8A54-4800-B32A-10F3BE12A20D}" type="datetimeFigureOut">
              <a:rPr lang="en-US" smtClean="0"/>
              <a:t>6/3/2012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EB4E95-8A54-4800-B32A-10F3BE12A20D}" type="datetimeFigureOut">
              <a:rPr lang="en-US" smtClean="0"/>
              <a:t>6/3/2012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B4E95-8A54-4800-B32A-10F3BE12A20D}" type="datetimeFigureOut">
              <a:rPr lang="en-US" smtClean="0"/>
              <a:t>6/3/2012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B4E95-8A54-4800-B32A-10F3BE12A20D}" type="datetimeFigureOut">
              <a:rPr lang="en-US" smtClean="0"/>
              <a:t>6/3/2012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B4E95-8A54-4800-B32A-10F3BE12A20D}" type="datetimeFigureOut">
              <a:rPr lang="en-US" smtClean="0"/>
              <a:t>6/3/2012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2EB4E95-8A54-4800-B32A-10F3BE12A20D}" type="datetimeFigureOut">
              <a:rPr lang="en-US" smtClean="0"/>
              <a:t>6/3/2012</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2D85574-D998-4F49-B737-7E23EA673DCE}"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28600"/>
            <a:ext cx="7924800" cy="1143000"/>
          </a:xfrm>
        </p:spPr>
        <p:txBody>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 y="0"/>
            <a:ext cx="918113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372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12" y="152400"/>
            <a:ext cx="8991600" cy="579438"/>
          </a:xfrm>
        </p:spPr>
        <p:txBody>
          <a:bodyPr/>
          <a:lstStyle/>
          <a:p>
            <a:pPr algn="ctr"/>
            <a:r>
              <a:rPr lang="en-US" dirty="0" smtClean="0"/>
              <a:t>So does all reformed worship look a like?</a:t>
            </a:r>
            <a:endParaRPr lang="en-US" dirty="0"/>
          </a:p>
        </p:txBody>
      </p:sp>
      <p:sp>
        <p:nvSpPr>
          <p:cNvPr id="3" name="Content Placeholder 2"/>
          <p:cNvSpPr>
            <a:spLocks noGrp="1"/>
          </p:cNvSpPr>
          <p:nvPr>
            <p:ph sz="quarter" idx="13"/>
          </p:nvPr>
        </p:nvSpPr>
        <p:spPr>
          <a:xfrm>
            <a:off x="228600" y="838200"/>
            <a:ext cx="8763000" cy="5257800"/>
          </a:xfrm>
        </p:spPr>
        <p:txBody>
          <a:bodyPr>
            <a:normAutofit/>
          </a:bodyPr>
          <a:lstStyle/>
          <a:p>
            <a:pPr lvl="1"/>
            <a:r>
              <a:rPr lang="en-US" sz="2400" dirty="0" smtClean="0"/>
              <a:t>These </a:t>
            </a:r>
            <a:r>
              <a:rPr lang="en-US" sz="2400" dirty="0"/>
              <a:t>distinctively Reformed principles are </a:t>
            </a:r>
            <a:r>
              <a:rPr lang="en-US" sz="2400" dirty="0" smtClean="0"/>
              <a:t>expressed variously </a:t>
            </a:r>
            <a:r>
              <a:rPr lang="en-US" sz="2400" dirty="0"/>
              <a:t>from congregation to congregation, nation to nation, and generation to generation. </a:t>
            </a:r>
            <a:endParaRPr lang="en-US" sz="2400" dirty="0" smtClean="0"/>
          </a:p>
          <a:p>
            <a:pPr lvl="1"/>
            <a:r>
              <a:rPr lang="en-US" sz="2400" dirty="0" smtClean="0"/>
              <a:t> What unites </a:t>
            </a:r>
            <a:r>
              <a:rPr lang="en-US" sz="2400" dirty="0"/>
              <a:t>us in biblical and Reformed worship is not a uniform style or expression but our unity in these gospel-centered principles present in our worship.  </a:t>
            </a:r>
            <a:endParaRPr lang="en-US" sz="2400" dirty="0" smtClean="0"/>
          </a:p>
          <a:p>
            <a:pPr lvl="1"/>
            <a:r>
              <a:rPr lang="en-US" sz="2400" dirty="0" smtClean="0"/>
              <a:t>The </a:t>
            </a:r>
            <a:r>
              <a:rPr lang="en-US" sz="2400" dirty="0"/>
              <a:t>beauty and genius of Reformed worship is that its distinctive core values are able to be expressed with flexibility in time and place.  </a:t>
            </a:r>
          </a:p>
          <a:p>
            <a:pPr lvl="1"/>
            <a:r>
              <a:rPr lang="en-US" sz="2400" dirty="0" smtClean="0"/>
              <a:t>Our </a:t>
            </a:r>
            <a:r>
              <a:rPr lang="en-US" sz="2400" dirty="0"/>
              <a:t>unity is not in a common unified liturgy.  Our unity is in Christ and our desire to express our worship of Him from new hearts in accord with His Word through Christ our mediator.  </a:t>
            </a:r>
          </a:p>
          <a:p>
            <a:endParaRPr lang="en-US" dirty="0"/>
          </a:p>
        </p:txBody>
      </p:sp>
    </p:spTree>
    <p:extLst>
      <p:ext uri="{BB962C8B-B14F-4D97-AF65-F5344CB8AC3E}">
        <p14:creationId xmlns:p14="http://schemas.microsoft.com/office/powerpoint/2010/main" val="4962533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655638"/>
          </a:xfrm>
        </p:spPr>
        <p:txBody>
          <a:bodyPr/>
          <a:lstStyle/>
          <a:p>
            <a:pPr algn="ctr"/>
            <a:r>
              <a:rPr lang="en-US" dirty="0" smtClean="0"/>
              <a:t>What is the fruit of our worship?</a:t>
            </a:r>
            <a:endParaRPr lang="en-US" dirty="0"/>
          </a:p>
        </p:txBody>
      </p:sp>
      <p:sp>
        <p:nvSpPr>
          <p:cNvPr id="3" name="Content Placeholder 2"/>
          <p:cNvSpPr>
            <a:spLocks noGrp="1"/>
          </p:cNvSpPr>
          <p:nvPr>
            <p:ph sz="quarter" idx="13"/>
          </p:nvPr>
        </p:nvSpPr>
        <p:spPr>
          <a:xfrm>
            <a:off x="152400" y="990600"/>
            <a:ext cx="5310496" cy="4953000"/>
          </a:xfrm>
        </p:spPr>
        <p:txBody>
          <a:bodyPr>
            <a:normAutofit lnSpcReduction="10000"/>
          </a:bodyPr>
          <a:lstStyle/>
          <a:p>
            <a:pPr marL="457200" indent="-457200">
              <a:buFont typeface="+mj-lt"/>
              <a:buAutoNum type="arabicPeriod"/>
            </a:pPr>
            <a:r>
              <a:rPr lang="en-US" sz="2400" dirty="0" smtClean="0"/>
              <a:t>Obedience</a:t>
            </a:r>
          </a:p>
          <a:p>
            <a:pPr lvl="1"/>
            <a:r>
              <a:rPr lang="en-US" sz="2400" dirty="0" smtClean="0"/>
              <a:t>Worship propels us to greater obedience.</a:t>
            </a:r>
          </a:p>
          <a:p>
            <a:pPr lvl="1"/>
            <a:r>
              <a:rPr lang="en-US" sz="2400" dirty="0" smtClean="0"/>
              <a:t>To Love and worship God means that we strive to obey His commands.</a:t>
            </a:r>
          </a:p>
          <a:p>
            <a:pPr marL="457200" lvl="1" indent="0">
              <a:buNone/>
            </a:pPr>
            <a:endParaRPr lang="en-US" sz="2400" dirty="0" smtClean="0"/>
          </a:p>
          <a:p>
            <a:pPr marL="457200" indent="-457200">
              <a:buFont typeface="+mj-lt"/>
              <a:buAutoNum type="arabicPeriod"/>
            </a:pPr>
            <a:r>
              <a:rPr lang="en-US" sz="2400" dirty="0" smtClean="0"/>
              <a:t>Service</a:t>
            </a:r>
          </a:p>
          <a:p>
            <a:pPr lvl="1"/>
            <a:r>
              <a:rPr lang="en-US" sz="2400" dirty="0" smtClean="0"/>
              <a:t>Worship enables us to hear the call to service clearly so we can respond.</a:t>
            </a:r>
          </a:p>
          <a:p>
            <a:pPr lvl="1"/>
            <a:r>
              <a:rPr lang="en-US" sz="2400" dirty="0" smtClean="0"/>
              <a:t>Worship lifts our eyes off of ourselves and compels us to love and serve God and our neighbor.</a:t>
            </a:r>
            <a:endParaRPr lang="en-US" sz="2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896" y="1828800"/>
            <a:ext cx="3251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2638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579438"/>
          </a:xfrm>
        </p:spPr>
        <p:txBody>
          <a:bodyPr/>
          <a:lstStyle/>
          <a:p>
            <a:pPr algn="ctr"/>
            <a:r>
              <a:rPr lang="en-US" dirty="0" smtClean="0"/>
              <a:t>Celebration</a:t>
            </a:r>
            <a:endParaRPr lang="en-US" dirty="0"/>
          </a:p>
        </p:txBody>
      </p:sp>
      <p:sp>
        <p:nvSpPr>
          <p:cNvPr id="3" name="Content Placeholder 2"/>
          <p:cNvSpPr>
            <a:spLocks noGrp="1"/>
          </p:cNvSpPr>
          <p:nvPr>
            <p:ph sz="quarter" idx="13"/>
          </p:nvPr>
        </p:nvSpPr>
        <p:spPr>
          <a:xfrm>
            <a:off x="152400" y="914400"/>
            <a:ext cx="8839200" cy="5181600"/>
          </a:xfrm>
        </p:spPr>
        <p:txBody>
          <a:bodyPr>
            <a:normAutofit/>
          </a:bodyPr>
          <a:lstStyle/>
          <a:p>
            <a:r>
              <a:rPr lang="en-US" sz="2400" dirty="0" smtClean="0"/>
              <a:t>What do you think celebration is?</a:t>
            </a:r>
          </a:p>
          <a:p>
            <a:endParaRPr lang="en-US" sz="2400" dirty="0"/>
          </a:p>
          <a:p>
            <a:r>
              <a:rPr lang="en-US" sz="2400" dirty="0" smtClean="0"/>
              <a:t>How does celebration relate to worship? And how does it relate to the whole of life?</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296" y="2667000"/>
            <a:ext cx="406717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6989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579438"/>
          </a:xfrm>
        </p:spPr>
        <p:txBody>
          <a:bodyPr/>
          <a:lstStyle/>
          <a:p>
            <a:pPr algn="ctr"/>
            <a:r>
              <a:rPr lang="en-US" dirty="0" smtClean="0"/>
              <a:t>The discipline of celebration defined…</a:t>
            </a:r>
            <a:endParaRPr lang="en-US" dirty="0"/>
          </a:p>
        </p:txBody>
      </p:sp>
      <p:sp>
        <p:nvSpPr>
          <p:cNvPr id="3" name="Content Placeholder 2"/>
          <p:cNvSpPr>
            <a:spLocks noGrp="1"/>
          </p:cNvSpPr>
          <p:nvPr>
            <p:ph sz="quarter" idx="13"/>
          </p:nvPr>
        </p:nvSpPr>
        <p:spPr>
          <a:xfrm>
            <a:off x="152400" y="914400"/>
            <a:ext cx="8839200" cy="5257800"/>
          </a:xfrm>
        </p:spPr>
        <p:txBody>
          <a:bodyPr>
            <a:normAutofit lnSpcReduction="10000"/>
          </a:bodyPr>
          <a:lstStyle/>
          <a:p>
            <a:pPr lvl="0"/>
            <a:r>
              <a:rPr lang="en-US" sz="2400" dirty="0" smtClean="0"/>
              <a:t>The discipline of Celebration </a:t>
            </a:r>
            <a:r>
              <a:rPr lang="en-US" sz="2400" dirty="0"/>
              <a:t>i</a:t>
            </a:r>
            <a:r>
              <a:rPr lang="en-US" sz="2400" dirty="0" smtClean="0"/>
              <a:t>s </a:t>
            </a:r>
            <a:r>
              <a:rPr lang="en-US" sz="2400" dirty="0"/>
              <a:t>a way of engaging in actions that orient the spirit toward worship, praise and thanksgiving</a:t>
            </a:r>
            <a:r>
              <a:rPr lang="en-US" sz="2400" dirty="0" smtClean="0"/>
              <a:t>.</a:t>
            </a:r>
          </a:p>
          <a:p>
            <a:pPr lvl="0"/>
            <a:endParaRPr lang="en-US" sz="2400" dirty="0"/>
          </a:p>
          <a:p>
            <a:pPr lvl="0"/>
            <a:r>
              <a:rPr lang="en-US" sz="2400" dirty="0" smtClean="0"/>
              <a:t>It is the decision to joyfully set our minds on the higher things of life and requires an act of our will.</a:t>
            </a:r>
          </a:p>
          <a:p>
            <a:pPr lvl="0"/>
            <a:endParaRPr lang="en-US" sz="2400" dirty="0"/>
          </a:p>
          <a:p>
            <a:r>
              <a:rPr lang="en-US" sz="2400" dirty="0"/>
              <a:t>Celebration is to take joyful, passionate pleasure in God and the radically glorious nature of His Word, world, people and purposes</a:t>
            </a:r>
            <a:r>
              <a:rPr lang="en-US" sz="2400" dirty="0" smtClean="0"/>
              <a:t>.</a:t>
            </a:r>
          </a:p>
          <a:p>
            <a:pPr marL="0" indent="0">
              <a:buNone/>
            </a:pPr>
            <a:endParaRPr lang="en-US" sz="2400" dirty="0"/>
          </a:p>
          <a:p>
            <a:pPr lvl="0"/>
            <a:r>
              <a:rPr lang="en-US" sz="2400" dirty="0" smtClean="0"/>
              <a:t>Joy is the motor that keeps everything else in our Christian walk going and without celebration to infuse the spiritual disciplines we will abandon them sooner of later!</a:t>
            </a:r>
          </a:p>
          <a:p>
            <a:pPr lvl="0"/>
            <a:endParaRPr lang="en-US" sz="2400" dirty="0"/>
          </a:p>
          <a:p>
            <a:pPr lvl="0"/>
            <a:endParaRPr lang="en-US" sz="2400" dirty="0"/>
          </a:p>
          <a:p>
            <a:pPr lvl="0"/>
            <a:endParaRPr lang="en-US" sz="2400" dirty="0"/>
          </a:p>
          <a:p>
            <a:endParaRPr lang="en-US" dirty="0"/>
          </a:p>
        </p:txBody>
      </p:sp>
    </p:spTree>
    <p:extLst>
      <p:ext uri="{BB962C8B-B14F-4D97-AF65-F5344CB8AC3E}">
        <p14:creationId xmlns:p14="http://schemas.microsoft.com/office/powerpoint/2010/main" val="13737618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304800" y="1547923"/>
            <a:ext cx="5410200" cy="3438451"/>
          </a:xfrm>
        </p:spPr>
        <p:txBody>
          <a:bodyPr>
            <a:normAutofit/>
          </a:bodyPr>
          <a:lstStyle/>
          <a:p>
            <a:pPr marL="0" indent="0" algn="ctr">
              <a:buNone/>
            </a:pPr>
            <a:r>
              <a:rPr lang="en-US" sz="5400" dirty="0" smtClean="0"/>
              <a:t>“The </a:t>
            </a:r>
            <a:r>
              <a:rPr lang="en-US" sz="5400" dirty="0"/>
              <a:t>Christian should be an alleluia from head to foot</a:t>
            </a:r>
            <a:r>
              <a:rPr lang="en-US" sz="5400" dirty="0" smtClean="0"/>
              <a:t>!” </a:t>
            </a:r>
            <a:endParaRPr lang="en-US" sz="5400" dirty="0"/>
          </a:p>
        </p:txBody>
      </p:sp>
      <p:sp>
        <p:nvSpPr>
          <p:cNvPr id="5" name="Content Placeholder 4"/>
          <p:cNvSpPr>
            <a:spLocks noGrp="1"/>
          </p:cNvSpPr>
          <p:nvPr>
            <p:ph sz="quarter" idx="14"/>
          </p:nvPr>
        </p:nvSpPr>
        <p:spPr/>
        <p:txBody>
          <a:bodyPr/>
          <a:lstStyle/>
          <a:p>
            <a:endParaRPr lang="en-US" dirty="0"/>
          </a:p>
        </p:txBody>
      </p:sp>
      <p:sp>
        <p:nvSpPr>
          <p:cNvPr id="2" name="Title 1"/>
          <p:cNvSpPr>
            <a:spLocks noGrp="1"/>
          </p:cNvSpPr>
          <p:nvPr>
            <p:ph type="title"/>
          </p:nvPr>
        </p:nvSpPr>
        <p:spPr>
          <a:xfrm>
            <a:off x="685800" y="152400"/>
            <a:ext cx="7924800" cy="579438"/>
          </a:xfrm>
        </p:spPr>
        <p:txBody>
          <a:bodyPr/>
          <a:lstStyle/>
          <a:p>
            <a:pPr algn="ctr"/>
            <a:r>
              <a:rPr lang="en-US" dirty="0" smtClean="0"/>
              <a:t>St. Augustine of hippo</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066800"/>
            <a:ext cx="2838450" cy="440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2172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762000"/>
            <a:ext cx="39989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087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3412"/>
            <a:ext cx="9067800" cy="731838"/>
          </a:xfrm>
        </p:spPr>
        <p:txBody>
          <a:bodyPr/>
          <a:lstStyle/>
          <a:p>
            <a:pPr algn="ctr"/>
            <a:r>
              <a:rPr lang="en-US" sz="4000" dirty="0" smtClean="0"/>
              <a:t>The Corporate disciplines: Part 2</a:t>
            </a:r>
            <a:endParaRPr lang="en-US" sz="4000" dirty="0"/>
          </a:p>
        </p:txBody>
      </p:sp>
      <p:sp>
        <p:nvSpPr>
          <p:cNvPr id="3" name="Content Placeholder 2"/>
          <p:cNvSpPr>
            <a:spLocks noGrp="1"/>
          </p:cNvSpPr>
          <p:nvPr>
            <p:ph sz="quarter" idx="13"/>
          </p:nvPr>
        </p:nvSpPr>
        <p:spPr>
          <a:xfrm>
            <a:off x="228600" y="762000"/>
            <a:ext cx="8915400" cy="5334000"/>
          </a:xfrm>
        </p:spPr>
        <p:txBody>
          <a:bodyPr>
            <a:noAutofit/>
          </a:bodyPr>
          <a:lstStyle/>
          <a:p>
            <a:pPr marL="0" indent="0" algn="ctr">
              <a:buNone/>
            </a:pPr>
            <a:r>
              <a:rPr lang="en-US" sz="3600" b="1" dirty="0" smtClean="0"/>
              <a:t>Worship &amp; Celebration</a:t>
            </a:r>
            <a:endParaRPr lang="en-US" sz="3600" b="1" dirty="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676400"/>
            <a:ext cx="4018683" cy="3686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89628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3209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579438"/>
          </a:xfrm>
        </p:spPr>
        <p:txBody>
          <a:bodyPr/>
          <a:lstStyle/>
          <a:p>
            <a:pPr algn="ctr"/>
            <a:r>
              <a:rPr lang="en-US" dirty="0" smtClean="0"/>
              <a:t>Worship Defined…</a:t>
            </a:r>
            <a:endParaRPr lang="en-US" dirty="0"/>
          </a:p>
        </p:txBody>
      </p:sp>
      <p:sp>
        <p:nvSpPr>
          <p:cNvPr id="3" name="Content Placeholder 2"/>
          <p:cNvSpPr>
            <a:spLocks noGrp="1"/>
          </p:cNvSpPr>
          <p:nvPr>
            <p:ph sz="quarter" idx="13"/>
          </p:nvPr>
        </p:nvSpPr>
        <p:spPr>
          <a:xfrm>
            <a:off x="152400" y="838200"/>
            <a:ext cx="8915400" cy="5334000"/>
          </a:xfrm>
        </p:spPr>
        <p:txBody>
          <a:bodyPr>
            <a:normAutofit/>
          </a:bodyPr>
          <a:lstStyle/>
          <a:p>
            <a:r>
              <a:rPr lang="en-US" sz="2400" dirty="0" smtClean="0"/>
              <a:t>Worship </a:t>
            </a:r>
            <a:r>
              <a:rPr lang="en-US" sz="2400" dirty="0"/>
              <a:t>comes from the old English word worthship</a:t>
            </a:r>
            <a:r>
              <a:rPr lang="en-US" sz="2400" dirty="0" smtClean="0"/>
              <a:t>.</a:t>
            </a:r>
          </a:p>
          <a:p>
            <a:pPr lvl="1"/>
            <a:r>
              <a:rPr lang="en-US" sz="2400" dirty="0" smtClean="0"/>
              <a:t> </a:t>
            </a:r>
            <a:r>
              <a:rPr lang="en-US" sz="2400" dirty="0"/>
              <a:t>To worship God is to ascribe the proper worth to God, to magnify His worthiness of praise and approach and address God as He is worthy</a:t>
            </a:r>
            <a:r>
              <a:rPr lang="en-US" sz="2400" dirty="0" smtClean="0"/>
              <a:t>.</a:t>
            </a:r>
          </a:p>
          <a:p>
            <a:pPr lvl="1"/>
            <a:endParaRPr lang="en-US" sz="2400" dirty="0"/>
          </a:p>
          <a:p>
            <a:pPr lvl="1"/>
            <a:endParaRPr lang="en-US" sz="2400" dirty="0" smtClean="0"/>
          </a:p>
          <a:p>
            <a:pPr marL="457200" lvl="1" indent="0">
              <a:buNone/>
            </a:pPr>
            <a:endParaRPr lang="en-US" sz="2400" dirty="0" smtClean="0"/>
          </a:p>
          <a:p>
            <a:pPr marL="457200" lvl="1" indent="0">
              <a:buNone/>
            </a:pPr>
            <a:endParaRPr lang="en-US" sz="2400" dirty="0" smtClean="0"/>
          </a:p>
          <a:p>
            <a:pPr marL="457200" lvl="1" indent="0">
              <a:buNone/>
            </a:pPr>
            <a:endParaRPr lang="en-US" sz="2400" dirty="0"/>
          </a:p>
          <a:p>
            <a:r>
              <a:rPr lang="en-US" sz="2400" dirty="0" smtClean="0"/>
              <a:t>Worship involves </a:t>
            </a:r>
            <a:r>
              <a:rPr lang="en-US" sz="2400" dirty="0"/>
              <a:t>focusing on and responding to </a:t>
            </a:r>
            <a:r>
              <a:rPr lang="en-US" sz="2400" dirty="0" smtClean="0"/>
              <a:t>God, </a:t>
            </a:r>
            <a:r>
              <a:rPr lang="en-US" sz="2400" dirty="0" smtClean="0"/>
              <a:t>and the </a:t>
            </a:r>
            <a:r>
              <a:rPr lang="en-US" sz="2400" dirty="0"/>
              <a:t>more we focus on </a:t>
            </a:r>
            <a:r>
              <a:rPr lang="en-US" sz="2400" dirty="0" smtClean="0"/>
              <a:t>God, </a:t>
            </a:r>
            <a:r>
              <a:rPr lang="en-US" sz="2400" dirty="0"/>
              <a:t>the more we understand and appreciate how worthy he is.</a:t>
            </a:r>
          </a:p>
          <a:p>
            <a:pPr marL="0" indent="0">
              <a:buNone/>
            </a:pPr>
            <a:endParaRPr lang="en-U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5376" y="2438400"/>
            <a:ext cx="4191000" cy="221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8663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152400" y="914400"/>
            <a:ext cx="4495800" cy="5257800"/>
          </a:xfrm>
        </p:spPr>
        <p:txBody>
          <a:bodyPr>
            <a:normAutofit/>
          </a:bodyPr>
          <a:lstStyle/>
          <a:p>
            <a:r>
              <a:rPr lang="en-US" sz="2400" dirty="0" smtClean="0"/>
              <a:t>True worship takes effort, it needs to be nourished and requires focus.</a:t>
            </a:r>
          </a:p>
          <a:p>
            <a:endParaRPr lang="en-US" sz="2400" dirty="0"/>
          </a:p>
          <a:p>
            <a:r>
              <a:rPr lang="en-US" sz="2400" dirty="0" smtClean="0"/>
              <a:t>Without discipline our worship becomes thin and inconsistent.</a:t>
            </a:r>
          </a:p>
          <a:p>
            <a:endParaRPr lang="en-US" sz="2400" dirty="0"/>
          </a:p>
          <a:p>
            <a:r>
              <a:rPr lang="en-US" sz="2400" dirty="0" smtClean="0"/>
              <a:t>Worship is a discipline because real worship requires the ability to shed distractions and to give our hearts to another.</a:t>
            </a:r>
            <a:endParaRPr lang="en-US" sz="2400" dirty="0"/>
          </a:p>
        </p:txBody>
      </p:sp>
      <p:sp>
        <p:nvSpPr>
          <p:cNvPr id="5" name="Content Placeholder 4"/>
          <p:cNvSpPr>
            <a:spLocks noGrp="1"/>
          </p:cNvSpPr>
          <p:nvPr>
            <p:ph sz="quarter" idx="14"/>
          </p:nvPr>
        </p:nvSpPr>
        <p:spPr/>
        <p:txBody>
          <a:bodyPr/>
          <a:lstStyle/>
          <a:p>
            <a:endParaRPr lang="en-US" dirty="0"/>
          </a:p>
        </p:txBody>
      </p:sp>
      <p:sp>
        <p:nvSpPr>
          <p:cNvPr id="2" name="Title 1"/>
          <p:cNvSpPr>
            <a:spLocks noGrp="1"/>
          </p:cNvSpPr>
          <p:nvPr>
            <p:ph type="title"/>
          </p:nvPr>
        </p:nvSpPr>
        <p:spPr>
          <a:xfrm>
            <a:off x="152400" y="152400"/>
            <a:ext cx="8763000" cy="579438"/>
          </a:xfrm>
        </p:spPr>
        <p:txBody>
          <a:bodyPr/>
          <a:lstStyle/>
          <a:p>
            <a:pPr algn="ctr"/>
            <a:r>
              <a:rPr lang="en-US" dirty="0" smtClean="0"/>
              <a:t>How is worship a discipline?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13716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8679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 calcmode="lin" valueType="num">
                                      <p:cBhvr>
                                        <p:cTn id="9" dur="1000" fill="hold"/>
                                        <p:tgtEl>
                                          <p:spTgt spid="4098"/>
                                        </p:tgtEl>
                                        <p:attrNameLst>
                                          <p:attrName>ppt_w</p:attrName>
                                        </p:attrNameLst>
                                      </p:cBhvr>
                                      <p:tavLst>
                                        <p:tav tm="0">
                                          <p:val>
                                            <p:fltVal val="0"/>
                                          </p:val>
                                        </p:tav>
                                        <p:tav tm="100000">
                                          <p:val>
                                            <p:strVal val="#ppt_w"/>
                                          </p:val>
                                        </p:tav>
                                      </p:tavLst>
                                    </p:anim>
                                    <p:anim calcmode="lin" valueType="num">
                                      <p:cBhvr>
                                        <p:cTn id="10" dur="1000" fill="hold"/>
                                        <p:tgtEl>
                                          <p:spTgt spid="4098"/>
                                        </p:tgtEl>
                                        <p:attrNameLst>
                                          <p:attrName>ppt_h</p:attrName>
                                        </p:attrNameLst>
                                      </p:cBhvr>
                                      <p:tavLst>
                                        <p:tav tm="0">
                                          <p:val>
                                            <p:fltVal val="0"/>
                                          </p:val>
                                        </p:tav>
                                        <p:tav tm="100000">
                                          <p:val>
                                            <p:strVal val="#ppt_h"/>
                                          </p:val>
                                        </p:tav>
                                      </p:tavLst>
                                    </p:anim>
                                    <p:anim calcmode="lin" valueType="num">
                                      <p:cBhvr>
                                        <p:cTn id="11" dur="1000" fill="hold"/>
                                        <p:tgtEl>
                                          <p:spTgt spid="4098"/>
                                        </p:tgtEl>
                                        <p:attrNameLst>
                                          <p:attrName>style.rotation</p:attrName>
                                        </p:attrNameLst>
                                      </p:cBhvr>
                                      <p:tavLst>
                                        <p:tav tm="0">
                                          <p:val>
                                            <p:fltVal val="90"/>
                                          </p:val>
                                        </p:tav>
                                        <p:tav tm="100000">
                                          <p:val>
                                            <p:fltVal val="0"/>
                                          </p:val>
                                        </p:tav>
                                      </p:tavLst>
                                    </p:anim>
                                    <p:animEffect transition="in" filter="fade">
                                      <p:cBhvr>
                                        <p:cTn id="12" dur="1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655638"/>
          </a:xfrm>
        </p:spPr>
        <p:txBody>
          <a:bodyPr/>
          <a:lstStyle/>
          <a:p>
            <a:pPr algn="ctr"/>
            <a:r>
              <a:rPr lang="en-US" dirty="0" smtClean="0"/>
              <a:t>What is biblical worship?</a:t>
            </a:r>
            <a:endParaRPr lang="en-US" dirty="0"/>
          </a:p>
        </p:txBody>
      </p:sp>
      <p:sp>
        <p:nvSpPr>
          <p:cNvPr id="3" name="Content Placeholder 2"/>
          <p:cNvSpPr>
            <a:spLocks noGrp="1"/>
          </p:cNvSpPr>
          <p:nvPr>
            <p:ph sz="quarter" idx="13"/>
          </p:nvPr>
        </p:nvSpPr>
        <p:spPr>
          <a:xfrm>
            <a:off x="152400" y="838200"/>
            <a:ext cx="8839200" cy="5105400"/>
          </a:xfrm>
        </p:spPr>
        <p:txBody>
          <a:bodyPr>
            <a:normAutofit/>
          </a:bodyPr>
          <a:lstStyle/>
          <a:p>
            <a:r>
              <a:rPr lang="en-US" sz="2400" dirty="0"/>
              <a:t>Biblical worship is worship in spirit and truth (John </a:t>
            </a:r>
            <a:r>
              <a:rPr lang="en-US" sz="2400" dirty="0" smtClean="0"/>
              <a:t>4:21-24), worship that comes from the heart and is based on a true view of God.</a:t>
            </a:r>
          </a:p>
          <a:p>
            <a:pPr marL="0" indent="0">
              <a:buNone/>
            </a:pPr>
            <a:endParaRPr lang="en-US" sz="2400" dirty="0" smtClean="0"/>
          </a:p>
          <a:p>
            <a:r>
              <a:rPr lang="en-US" sz="2400" dirty="0" smtClean="0"/>
              <a:t>Biblical </a:t>
            </a:r>
            <a:r>
              <a:rPr lang="en-US" sz="2400" dirty="0"/>
              <a:t>worship is offered through the Lord Jesus Christ as the only mediator who stands in the congregation and declares God's name to His people and sings God's praises with His people (Hebrews 2:11-12 and Psalm 22:22-31) </a:t>
            </a:r>
            <a:endParaRPr lang="en-US" sz="2400" dirty="0" smtClean="0"/>
          </a:p>
          <a:p>
            <a:pPr marL="0" indent="0">
              <a:buNone/>
            </a:pPr>
            <a:endParaRPr lang="en-US" sz="2400" dirty="0" smtClean="0"/>
          </a:p>
          <a:p>
            <a:r>
              <a:rPr lang="en-US" sz="2400" dirty="0" smtClean="0"/>
              <a:t>Biblical </a:t>
            </a:r>
            <a:r>
              <a:rPr lang="en-US" sz="2400" dirty="0"/>
              <a:t>worship is Christ-centered and gospel-centered as people from every tribe and tongue and language and nation sing praise to the Lamb who was slain (Revelation 5:9-13).  </a:t>
            </a:r>
          </a:p>
          <a:p>
            <a:endParaRPr lang="en-US" dirty="0"/>
          </a:p>
        </p:txBody>
      </p:sp>
    </p:spTree>
    <p:extLst>
      <p:ext uri="{BB962C8B-B14F-4D97-AF65-F5344CB8AC3E}">
        <p14:creationId xmlns:p14="http://schemas.microsoft.com/office/powerpoint/2010/main" val="28626945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228600"/>
            <a:ext cx="5257800" cy="5791200"/>
          </a:xfrm>
        </p:spPr>
        <p:txBody>
          <a:bodyPr>
            <a:normAutofit lnSpcReduction="10000"/>
          </a:bodyPr>
          <a:lstStyle/>
          <a:p>
            <a:r>
              <a:rPr lang="en-US" sz="2400" dirty="0"/>
              <a:t>Biblical worship is Word-centered in all of the elements of prayer, reading of Scripture, preaching, confessions of faith, offerings, singing of psalms, hymns, and spiritual songs, and the sacraments. </a:t>
            </a:r>
            <a:endParaRPr lang="en-US" sz="2400" dirty="0" smtClean="0"/>
          </a:p>
          <a:p>
            <a:pPr marL="0" indent="0">
              <a:buNone/>
            </a:pPr>
            <a:r>
              <a:rPr lang="en-US" sz="2400" dirty="0" smtClean="0"/>
              <a:t> </a:t>
            </a:r>
          </a:p>
          <a:p>
            <a:r>
              <a:rPr lang="en-US" sz="2400" dirty="0" smtClean="0"/>
              <a:t>Biblical </a:t>
            </a:r>
            <a:r>
              <a:rPr lang="en-US" sz="2400" dirty="0"/>
              <a:t>worship makes use of the gifts of God's people (I Corinthians 14:26) under the wise oversight and leadership of qualified and trained elders (Hebrews 13:17; I Timothy </a:t>
            </a:r>
            <a:r>
              <a:rPr lang="en-US" sz="2400" dirty="0" smtClean="0"/>
              <a:t>3:1-7</a:t>
            </a:r>
          </a:p>
          <a:p>
            <a:endParaRPr lang="en-US" sz="2400" dirty="0"/>
          </a:p>
          <a:p>
            <a:r>
              <a:rPr lang="en-US" sz="2400" dirty="0"/>
              <a:t>Biblical worship extends beyond Sunday mornings into all of life.</a:t>
            </a:r>
          </a:p>
          <a:p>
            <a:endParaRPr lang="en-US" sz="2400" dirty="0" smtClean="0"/>
          </a:p>
          <a:p>
            <a:endParaRPr lang="en-US" sz="2400" dirty="0"/>
          </a:p>
          <a:p>
            <a:endParaRPr lang="en-US" sz="24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6754" y="257629"/>
            <a:ext cx="3152775" cy="2519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5" y="3048000"/>
            <a:ext cx="31527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0450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 calcmode="lin" valueType="num">
                                      <p:cBhvr>
                                        <p:cTn id="9" dur="1000" fill="hold"/>
                                        <p:tgtEl>
                                          <p:spTgt spid="5122"/>
                                        </p:tgtEl>
                                        <p:attrNameLst>
                                          <p:attrName>ppt_w</p:attrName>
                                        </p:attrNameLst>
                                      </p:cBhvr>
                                      <p:tavLst>
                                        <p:tav tm="0">
                                          <p:val>
                                            <p:fltVal val="0"/>
                                          </p:val>
                                        </p:tav>
                                        <p:tav tm="100000">
                                          <p:val>
                                            <p:strVal val="#ppt_w"/>
                                          </p:val>
                                        </p:tav>
                                      </p:tavLst>
                                    </p:anim>
                                    <p:anim calcmode="lin" valueType="num">
                                      <p:cBhvr>
                                        <p:cTn id="10" dur="1000" fill="hold"/>
                                        <p:tgtEl>
                                          <p:spTgt spid="5122"/>
                                        </p:tgtEl>
                                        <p:attrNameLst>
                                          <p:attrName>ppt_h</p:attrName>
                                        </p:attrNameLst>
                                      </p:cBhvr>
                                      <p:tavLst>
                                        <p:tav tm="0">
                                          <p:val>
                                            <p:fltVal val="0"/>
                                          </p:val>
                                        </p:tav>
                                        <p:tav tm="100000">
                                          <p:val>
                                            <p:strVal val="#ppt_h"/>
                                          </p:val>
                                        </p:tav>
                                      </p:tavLst>
                                    </p:anim>
                                    <p:anim calcmode="lin" valueType="num">
                                      <p:cBhvr>
                                        <p:cTn id="11" dur="1000" fill="hold"/>
                                        <p:tgtEl>
                                          <p:spTgt spid="5122"/>
                                        </p:tgtEl>
                                        <p:attrNameLst>
                                          <p:attrName>style.rotation</p:attrName>
                                        </p:attrNameLst>
                                      </p:cBhvr>
                                      <p:tavLst>
                                        <p:tav tm="0">
                                          <p:val>
                                            <p:fltVal val="90"/>
                                          </p:val>
                                        </p:tav>
                                        <p:tav tm="100000">
                                          <p:val>
                                            <p:fltVal val="0"/>
                                          </p:val>
                                        </p:tav>
                                      </p:tavLst>
                                    </p:anim>
                                    <p:animEffect transition="in" filter="fade">
                                      <p:cBhvr>
                                        <p:cTn id="12" dur="1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31" presetClass="entr" presetSubtype="0" fill="hold" nodeType="withEffect">
                                  <p:stCondLst>
                                    <p:cond delay="0"/>
                                  </p:stCondLst>
                                  <p:childTnLst>
                                    <p:set>
                                      <p:cBhvr>
                                        <p:cTn id="18" dur="1" fill="hold">
                                          <p:stCondLst>
                                            <p:cond delay="0"/>
                                          </p:stCondLst>
                                        </p:cTn>
                                        <p:tgtEl>
                                          <p:spTgt spid="5123"/>
                                        </p:tgtEl>
                                        <p:attrNameLst>
                                          <p:attrName>style.visibility</p:attrName>
                                        </p:attrNameLst>
                                      </p:cBhvr>
                                      <p:to>
                                        <p:strVal val="visible"/>
                                      </p:to>
                                    </p:set>
                                    <p:anim calcmode="lin" valueType="num">
                                      <p:cBhvr>
                                        <p:cTn id="19" dur="1000" fill="hold"/>
                                        <p:tgtEl>
                                          <p:spTgt spid="5123"/>
                                        </p:tgtEl>
                                        <p:attrNameLst>
                                          <p:attrName>ppt_w</p:attrName>
                                        </p:attrNameLst>
                                      </p:cBhvr>
                                      <p:tavLst>
                                        <p:tav tm="0">
                                          <p:val>
                                            <p:fltVal val="0"/>
                                          </p:val>
                                        </p:tav>
                                        <p:tav tm="100000">
                                          <p:val>
                                            <p:strVal val="#ppt_w"/>
                                          </p:val>
                                        </p:tav>
                                      </p:tavLst>
                                    </p:anim>
                                    <p:anim calcmode="lin" valueType="num">
                                      <p:cBhvr>
                                        <p:cTn id="20" dur="1000" fill="hold"/>
                                        <p:tgtEl>
                                          <p:spTgt spid="5123"/>
                                        </p:tgtEl>
                                        <p:attrNameLst>
                                          <p:attrName>ppt_h</p:attrName>
                                        </p:attrNameLst>
                                      </p:cBhvr>
                                      <p:tavLst>
                                        <p:tav tm="0">
                                          <p:val>
                                            <p:fltVal val="0"/>
                                          </p:val>
                                        </p:tav>
                                        <p:tav tm="100000">
                                          <p:val>
                                            <p:strVal val="#ppt_h"/>
                                          </p:val>
                                        </p:tav>
                                      </p:tavLst>
                                    </p:anim>
                                    <p:anim calcmode="lin" valueType="num">
                                      <p:cBhvr>
                                        <p:cTn id="21" dur="1000" fill="hold"/>
                                        <p:tgtEl>
                                          <p:spTgt spid="5123"/>
                                        </p:tgtEl>
                                        <p:attrNameLst>
                                          <p:attrName>style.rotation</p:attrName>
                                        </p:attrNameLst>
                                      </p:cBhvr>
                                      <p:tavLst>
                                        <p:tav tm="0">
                                          <p:val>
                                            <p:fltVal val="90"/>
                                          </p:val>
                                        </p:tav>
                                        <p:tav tm="100000">
                                          <p:val>
                                            <p:fltVal val="0"/>
                                          </p:val>
                                        </p:tav>
                                      </p:tavLst>
                                    </p:anim>
                                    <p:animEffect transition="in" filter="fade">
                                      <p:cBhvr>
                                        <p:cTn id="22" dur="1000"/>
                                        <p:tgtEl>
                                          <p:spTgt spid="512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579438"/>
          </a:xfrm>
        </p:spPr>
        <p:txBody>
          <a:bodyPr/>
          <a:lstStyle/>
          <a:p>
            <a:pPr algn="ctr"/>
            <a:r>
              <a:rPr lang="en-US" dirty="0" smtClean="0"/>
              <a:t>What is Reformed worship?</a:t>
            </a:r>
            <a:endParaRPr lang="en-US" dirty="0"/>
          </a:p>
        </p:txBody>
      </p:sp>
      <p:sp>
        <p:nvSpPr>
          <p:cNvPr id="3" name="Content Placeholder 2"/>
          <p:cNvSpPr>
            <a:spLocks noGrp="1"/>
          </p:cNvSpPr>
          <p:nvPr>
            <p:ph sz="quarter" idx="13"/>
          </p:nvPr>
        </p:nvSpPr>
        <p:spPr>
          <a:xfrm>
            <a:off x="152400" y="838200"/>
            <a:ext cx="8839200" cy="5486400"/>
          </a:xfrm>
        </p:spPr>
        <p:txBody>
          <a:bodyPr/>
          <a:lstStyle/>
          <a:p>
            <a:r>
              <a:rPr lang="en-US" sz="2400" dirty="0"/>
              <a:t>Reformed worship includes the principles just mentioned under biblical worship along with some additional distinctions that reflect our biblical and theological understanding and emphasis.  </a:t>
            </a:r>
            <a:endParaRPr lang="en-US" sz="2400" dirty="0" smtClean="0"/>
          </a:p>
          <a:p>
            <a:endParaRPr lang="en-US" sz="2400" dirty="0"/>
          </a:p>
          <a:p>
            <a:r>
              <a:rPr lang="en-US" sz="2400" dirty="0"/>
              <a:t>Reformed worship is consistent </a:t>
            </a:r>
            <a:r>
              <a:rPr lang="en-US" sz="2400" dirty="0" smtClean="0"/>
              <a:t>with what is known as </a:t>
            </a:r>
            <a:r>
              <a:rPr lang="en-US" sz="2400" dirty="0"/>
              <a:t>the "Regulative Principle of </a:t>
            </a:r>
            <a:r>
              <a:rPr lang="en-US" sz="2400" dirty="0" smtClean="0"/>
              <a:t>Worship” which states that…</a:t>
            </a:r>
          </a:p>
          <a:p>
            <a:pPr marL="0" indent="0" algn="ctr">
              <a:buNone/>
            </a:pPr>
            <a:r>
              <a:rPr lang="en-US" sz="2400" i="1" dirty="0" smtClean="0"/>
              <a:t>“the </a:t>
            </a:r>
            <a:r>
              <a:rPr lang="en-US" sz="2400" i="1" dirty="0"/>
              <a:t>acceptable way of worshiping the true God is instituted by himself, and so limited by his own revealed will, that he may not be worshiped according to the imaginations and devices of men, or the suggestions of Satan, under any visible representation, or any other way not prescribed in the Holy Scripture.” </a:t>
            </a:r>
            <a:r>
              <a:rPr lang="en-US" sz="2000" dirty="0"/>
              <a:t>Westminster Confession of Faith 21-1</a:t>
            </a:r>
          </a:p>
          <a:p>
            <a:endParaRPr lang="en-US" dirty="0"/>
          </a:p>
        </p:txBody>
      </p:sp>
    </p:spTree>
    <p:extLst>
      <p:ext uri="{BB962C8B-B14F-4D97-AF65-F5344CB8AC3E}">
        <p14:creationId xmlns:p14="http://schemas.microsoft.com/office/powerpoint/2010/main" val="5975957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52400"/>
            <a:ext cx="9067800" cy="5867400"/>
          </a:xfrm>
        </p:spPr>
        <p:txBody>
          <a:bodyPr>
            <a:normAutofit lnSpcReduction="10000"/>
          </a:bodyPr>
          <a:lstStyle/>
          <a:p>
            <a:r>
              <a:rPr lang="en-US" sz="2400" dirty="0"/>
              <a:t>This means that Reformed worship </a:t>
            </a:r>
            <a:r>
              <a:rPr lang="en-US" sz="2400" dirty="0" smtClean="0"/>
              <a:t>includes… </a:t>
            </a:r>
          </a:p>
          <a:p>
            <a:pPr lvl="1"/>
            <a:r>
              <a:rPr lang="en-US" sz="2400" dirty="0" smtClean="0"/>
              <a:t>a </a:t>
            </a:r>
            <a:r>
              <a:rPr lang="en-US" sz="2400" dirty="0"/>
              <a:t>deep reverence </a:t>
            </a:r>
            <a:r>
              <a:rPr lang="en-US" sz="2400" dirty="0" smtClean="0"/>
              <a:t>before </a:t>
            </a:r>
            <a:r>
              <a:rPr lang="en-US" sz="2400" dirty="0"/>
              <a:t>God that takes our sin </a:t>
            </a:r>
            <a:r>
              <a:rPr lang="en-US" sz="2400" dirty="0" smtClean="0"/>
              <a:t>seriously.</a:t>
            </a:r>
          </a:p>
          <a:p>
            <a:pPr lvl="1"/>
            <a:r>
              <a:rPr lang="en-US" sz="2400" dirty="0" smtClean="0"/>
              <a:t>an </a:t>
            </a:r>
            <a:r>
              <a:rPr lang="en-US" sz="2400" dirty="0"/>
              <a:t>overwhelming joy in the presence of our Father </a:t>
            </a:r>
            <a:r>
              <a:rPr lang="en-US" sz="2400" dirty="0" smtClean="0"/>
              <a:t>who </a:t>
            </a:r>
            <a:r>
              <a:rPr lang="en-US" sz="2400" dirty="0"/>
              <a:t>loves, forgives, and adopts us by grace </a:t>
            </a:r>
            <a:r>
              <a:rPr lang="en-US" sz="2400" dirty="0" smtClean="0"/>
              <a:t>and </a:t>
            </a:r>
            <a:r>
              <a:rPr lang="en-US" sz="2400" dirty="0"/>
              <a:t>invites us to be seated as honored guests at His </a:t>
            </a:r>
            <a:r>
              <a:rPr lang="en-US" sz="2400" dirty="0" smtClean="0"/>
              <a:t>table.</a:t>
            </a:r>
          </a:p>
          <a:p>
            <a:pPr lvl="1"/>
            <a:r>
              <a:rPr lang="en-US" sz="2400" dirty="0" smtClean="0"/>
              <a:t> </a:t>
            </a:r>
            <a:r>
              <a:rPr lang="en-US" sz="2400" dirty="0"/>
              <a:t>expository Christ-centered preaching that fills the mind with truth and transforms hearts and lives to the glory of God by the power of the Holy </a:t>
            </a:r>
            <a:r>
              <a:rPr lang="en-US" sz="2400" dirty="0" smtClean="0"/>
              <a:t>Spirit.</a:t>
            </a:r>
          </a:p>
          <a:p>
            <a:pPr lvl="1"/>
            <a:r>
              <a:rPr lang="en-US" sz="2400" dirty="0" smtClean="0"/>
              <a:t> </a:t>
            </a:r>
            <a:r>
              <a:rPr lang="en-US" sz="2400" dirty="0"/>
              <a:t>Word-saturated worship </a:t>
            </a:r>
            <a:r>
              <a:rPr lang="en-US" sz="2400" dirty="0" smtClean="0"/>
              <a:t>filled with </a:t>
            </a:r>
            <a:r>
              <a:rPr lang="en-US" sz="2400" dirty="0"/>
              <a:t>our prayers, songs, creeds, offerings, and </a:t>
            </a:r>
            <a:r>
              <a:rPr lang="en-US" sz="2400" dirty="0" smtClean="0"/>
              <a:t>the sacraments.</a:t>
            </a:r>
          </a:p>
          <a:p>
            <a:pPr lvl="1"/>
            <a:r>
              <a:rPr lang="en-US" sz="2400" dirty="0" smtClean="0"/>
              <a:t> </a:t>
            </a:r>
            <a:r>
              <a:rPr lang="en-US" sz="2400" dirty="0"/>
              <a:t>musical expressions that carry biblically sound content in songs that are expression of heartfelt worship consistent with the words being sung and </a:t>
            </a:r>
            <a:r>
              <a:rPr lang="en-US" sz="2400" dirty="0" smtClean="0"/>
              <a:t>that are manifest in the </a:t>
            </a:r>
            <a:r>
              <a:rPr lang="en-US" sz="2400" dirty="0"/>
              <a:t>context of the worshiping </a:t>
            </a:r>
            <a:r>
              <a:rPr lang="en-US" sz="2400" dirty="0" smtClean="0"/>
              <a:t>congregation.</a:t>
            </a:r>
          </a:p>
          <a:p>
            <a:pPr lvl="1"/>
            <a:endParaRPr lang="en-US" dirty="0"/>
          </a:p>
        </p:txBody>
      </p:sp>
    </p:spTree>
    <p:extLst>
      <p:ext uri="{BB962C8B-B14F-4D97-AF65-F5344CB8AC3E}">
        <p14:creationId xmlns:p14="http://schemas.microsoft.com/office/powerpoint/2010/main" val="39224612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Horiz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2445</TotalTime>
  <Words>890</Words>
  <Application>Microsoft Office PowerPoint</Application>
  <PresentationFormat>On-screen Show (4:3)</PresentationFormat>
  <Paragraphs>69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Horizon</vt:lpstr>
      <vt:lpstr>PowerPoint Presentation</vt:lpstr>
      <vt:lpstr>The Corporate disciplines: Part 2</vt:lpstr>
      <vt:lpstr>PowerPoint Presentation</vt:lpstr>
      <vt:lpstr>Worship Defined…</vt:lpstr>
      <vt:lpstr>How is worship a discipline?</vt:lpstr>
      <vt:lpstr>What is biblical worship?</vt:lpstr>
      <vt:lpstr>PowerPoint Presentation</vt:lpstr>
      <vt:lpstr>What is Reformed worship?</vt:lpstr>
      <vt:lpstr>PowerPoint Presentation</vt:lpstr>
      <vt:lpstr>So does all reformed worship look a like?</vt:lpstr>
      <vt:lpstr>What is the fruit of our worship?</vt:lpstr>
      <vt:lpstr>Celebration</vt:lpstr>
      <vt:lpstr>The discipline of celebration defined…</vt:lpstr>
      <vt:lpstr>St. Augustine of hippo</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Disciplines</dc:title>
  <dc:creator>Briton</dc:creator>
  <cp:lastModifiedBy>Briton</cp:lastModifiedBy>
  <cp:revision>423</cp:revision>
  <dcterms:created xsi:type="dcterms:W3CDTF">2012-03-25T18:07:10Z</dcterms:created>
  <dcterms:modified xsi:type="dcterms:W3CDTF">2012-06-03T12:47:57Z</dcterms:modified>
</cp:coreProperties>
</file>