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303" r:id="rId4"/>
    <p:sldId id="291" r:id="rId5"/>
    <p:sldId id="292" r:id="rId6"/>
    <p:sldId id="293" r:id="rId7"/>
    <p:sldId id="294" r:id="rId8"/>
    <p:sldId id="295" r:id="rId9"/>
    <p:sldId id="296" r:id="rId10"/>
    <p:sldId id="297" r:id="rId11"/>
    <p:sldId id="298" r:id="rId12"/>
    <p:sldId id="299" r:id="rId13"/>
    <p:sldId id="300" r:id="rId14"/>
    <p:sldId id="301" r:id="rId15"/>
    <p:sldId id="302" r:id="rId16"/>
    <p:sldId id="304" r:id="rId17"/>
    <p:sldId id="305"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p:cViewPr>
        <p:scale>
          <a:sx n="66" d="100"/>
          <a:sy n="66" d="100"/>
        </p:scale>
        <p:origin x="-1518" y="-180"/>
      </p:cViewPr>
      <p:guideLst>
        <p:guide orient="horz" pos="2160"/>
        <p:guide pos="2880"/>
      </p:guideLst>
    </p:cSldViewPr>
  </p:slideViewPr>
  <p:outlineViewPr>
    <p:cViewPr>
      <p:scale>
        <a:sx n="33" d="100"/>
        <a:sy n="33" d="100"/>
      </p:scale>
      <p:origin x="54"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5/26/2012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2EB4E95-8A54-4800-B32A-10F3BE12A20D}" type="datetimeFigureOut">
              <a:rPr lang="en-US" smtClean="0"/>
              <a:t>5/26/2012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2D85574-D998-4F49-B737-7E23EA673DCE}"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7924800" cy="1143000"/>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 y="0"/>
            <a:ext cx="91811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72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219200"/>
            <a:ext cx="4114800" cy="5029200"/>
          </a:xfrm>
        </p:spPr>
        <p:txBody>
          <a:bodyPr>
            <a:normAutofit/>
          </a:bodyPr>
          <a:lstStyle/>
          <a:p>
            <a:r>
              <a:rPr lang="en-US" sz="2400" dirty="0" smtClean="0"/>
              <a:t>God </a:t>
            </a:r>
            <a:r>
              <a:rPr lang="en-US" sz="2400" dirty="0"/>
              <a:t>has given us elders to bear our burdens in prayer, to instruct the church where needed, </a:t>
            </a:r>
            <a:r>
              <a:rPr lang="en-US" sz="2400" dirty="0" smtClean="0"/>
              <a:t>and </a:t>
            </a:r>
            <a:r>
              <a:rPr lang="en-US" sz="2400" dirty="0"/>
              <a:t>to provide accountability (Heb. 13:17). </a:t>
            </a:r>
            <a:endParaRPr lang="en-US" sz="2400" dirty="0" smtClean="0"/>
          </a:p>
          <a:p>
            <a:r>
              <a:rPr lang="en-US" sz="2400" dirty="0" smtClean="0"/>
              <a:t>Elders don’t </a:t>
            </a:r>
            <a:r>
              <a:rPr lang="en-US" sz="2400" dirty="0"/>
              <a:t>forgive our sins for God, but they </a:t>
            </a:r>
            <a:r>
              <a:rPr lang="en-US" sz="2400" dirty="0" smtClean="0"/>
              <a:t>remind </a:t>
            </a:r>
            <a:r>
              <a:rPr lang="en-US" sz="2400" dirty="0"/>
              <a:t>us of God’s forgiving grace, and as under-shepherds, they should always point us to our heavenly Shepherd.</a:t>
            </a:r>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a:xfrm>
            <a:off x="533400" y="152400"/>
            <a:ext cx="7924800" cy="655638"/>
          </a:xfrm>
        </p:spPr>
        <p:txBody>
          <a:bodyPr/>
          <a:lstStyle/>
          <a:p>
            <a:pPr algn="ctr"/>
            <a:r>
              <a:rPr lang="en-US" dirty="0" smtClean="0"/>
              <a:t>Confession by Members to their elders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055" y="2057400"/>
            <a:ext cx="4371975" cy="311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6129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924800" cy="503238"/>
          </a:xfrm>
        </p:spPr>
        <p:txBody>
          <a:bodyPr/>
          <a:lstStyle/>
          <a:p>
            <a:pPr algn="ctr"/>
            <a:r>
              <a:rPr lang="en-US" dirty="0" smtClean="0"/>
              <a:t>Confession between Church members</a:t>
            </a:r>
            <a:endParaRPr lang="en-US" dirty="0"/>
          </a:p>
        </p:txBody>
      </p:sp>
      <p:sp>
        <p:nvSpPr>
          <p:cNvPr id="2" name="Content Placeholder 1"/>
          <p:cNvSpPr>
            <a:spLocks noGrp="1"/>
          </p:cNvSpPr>
          <p:nvPr>
            <p:ph sz="quarter" idx="13"/>
          </p:nvPr>
        </p:nvSpPr>
        <p:spPr>
          <a:xfrm>
            <a:off x="228600" y="990600"/>
            <a:ext cx="8610600" cy="4724400"/>
          </a:xfrm>
        </p:spPr>
        <p:txBody>
          <a:bodyPr>
            <a:normAutofit/>
          </a:bodyPr>
          <a:lstStyle/>
          <a:p>
            <a:r>
              <a:rPr lang="en-US" sz="2400" dirty="0"/>
              <a:t>Sin often creeps into our relationships </a:t>
            </a:r>
            <a:r>
              <a:rPr lang="en-US" sz="2400" dirty="0" smtClean="0"/>
              <a:t>and can destroy our unity as a body.</a:t>
            </a:r>
          </a:p>
          <a:p>
            <a:endParaRPr lang="en-US" sz="2400" dirty="0"/>
          </a:p>
          <a:p>
            <a:r>
              <a:rPr lang="en-US" sz="2400" dirty="0" smtClean="0"/>
              <a:t>When this happens we may need to </a:t>
            </a:r>
            <a:r>
              <a:rPr lang="en-US" sz="2400" dirty="0"/>
              <a:t>confess </a:t>
            </a:r>
            <a:r>
              <a:rPr lang="en-US" sz="2400" dirty="0" smtClean="0"/>
              <a:t>our sins and </a:t>
            </a:r>
            <a:r>
              <a:rPr lang="en-US" sz="2400" dirty="0"/>
              <a:t>ask forgiveness from someone </a:t>
            </a:r>
            <a:r>
              <a:rPr lang="en-US" sz="2400" dirty="0" smtClean="0"/>
              <a:t>who our </a:t>
            </a:r>
            <a:r>
              <a:rPr lang="en-US" sz="2400" dirty="0"/>
              <a:t>sin has </a:t>
            </a:r>
            <a:r>
              <a:rPr lang="en-US" sz="2400" dirty="0" smtClean="0"/>
              <a:t>affected.</a:t>
            </a:r>
          </a:p>
          <a:p>
            <a:endParaRPr lang="en-US" sz="2400" dirty="0"/>
          </a:p>
          <a:p>
            <a:r>
              <a:rPr lang="en-US" sz="2400" dirty="0" smtClean="0"/>
              <a:t>Other times we </a:t>
            </a:r>
            <a:r>
              <a:rPr lang="en-US" sz="2400" dirty="0"/>
              <a:t>may not have to confess our sins to a person we have sinned </a:t>
            </a:r>
            <a:r>
              <a:rPr lang="en-US" sz="2400" dirty="0" smtClean="0"/>
              <a:t>against, but it still may be </a:t>
            </a:r>
            <a:r>
              <a:rPr lang="en-US" sz="2400" dirty="0"/>
              <a:t>helpful to confess </a:t>
            </a:r>
            <a:r>
              <a:rPr lang="en-US" sz="2400" dirty="0" smtClean="0"/>
              <a:t>our sins </a:t>
            </a:r>
            <a:r>
              <a:rPr lang="en-US" sz="2400" dirty="0"/>
              <a:t>to a close friend so </a:t>
            </a:r>
            <a:r>
              <a:rPr lang="en-US" sz="2400" dirty="0" smtClean="0"/>
              <a:t>they can pray </a:t>
            </a:r>
            <a:r>
              <a:rPr lang="en-US" sz="2400" dirty="0"/>
              <a:t>with us, pray for us, and help us believe in God’s assurance of </a:t>
            </a:r>
            <a:r>
              <a:rPr lang="en-US" sz="2400" dirty="0" smtClean="0"/>
              <a:t>forgiveness.</a:t>
            </a:r>
          </a:p>
          <a:p>
            <a:endParaRPr lang="en-US" sz="2400" dirty="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350064919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9029"/>
            <a:ext cx="7924800" cy="503238"/>
          </a:xfrm>
        </p:spPr>
        <p:txBody>
          <a:bodyPr/>
          <a:lstStyle/>
          <a:p>
            <a:pPr algn="ctr"/>
            <a:r>
              <a:rPr lang="en-US" dirty="0" smtClean="0"/>
              <a:t>Accountability</a:t>
            </a:r>
            <a:endParaRPr lang="en-US" dirty="0"/>
          </a:p>
        </p:txBody>
      </p:sp>
      <p:sp>
        <p:nvSpPr>
          <p:cNvPr id="6" name="Content Placeholder 5"/>
          <p:cNvSpPr>
            <a:spLocks noGrp="1"/>
          </p:cNvSpPr>
          <p:nvPr>
            <p:ph sz="quarter" idx="13"/>
          </p:nvPr>
        </p:nvSpPr>
        <p:spPr>
          <a:xfrm>
            <a:off x="152400" y="685800"/>
            <a:ext cx="8839200" cy="5410200"/>
          </a:xfrm>
        </p:spPr>
        <p:txBody>
          <a:bodyPr>
            <a:normAutofit/>
          </a:bodyPr>
          <a:lstStyle/>
          <a:p>
            <a:r>
              <a:rPr lang="en-US" sz="2400" dirty="0" smtClean="0"/>
              <a:t>Accountability means choosing to appropriately and reciprocally disclose struggles, failures and temptations to a godly friend who is committed to asking hard questions, willing to challenge and is given to encouragement and prayer.</a:t>
            </a:r>
            <a:endParaRPr lang="en-US" sz="2400" dirty="0"/>
          </a:p>
          <a:p>
            <a:r>
              <a:rPr lang="en-US" sz="2400" dirty="0" smtClean="0"/>
              <a:t>James 5:16</a:t>
            </a:r>
          </a:p>
          <a:p>
            <a:r>
              <a:rPr lang="en-US" sz="2400" dirty="0" smtClean="0"/>
              <a:t>Gal 6:1-2</a:t>
            </a:r>
          </a:p>
          <a:p>
            <a:r>
              <a:rPr lang="en-US" sz="2400" dirty="0" smtClean="0"/>
              <a:t>Hebrews 3:13</a:t>
            </a:r>
          </a:p>
          <a:p>
            <a:endParaRPr lang="en-US" sz="2400" dirty="0"/>
          </a:p>
          <a:p>
            <a:r>
              <a:rPr lang="en-US" sz="2400" dirty="0" smtClean="0"/>
              <a:t>When choosing an accountability partner you want to choose someone who is spiritually mature, wise, has common sense, is compassionate and has the ability to keep a confidence.</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686" y="2057400"/>
            <a:ext cx="3200400" cy="212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10789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924800" cy="579438"/>
          </a:xfrm>
        </p:spPr>
        <p:txBody>
          <a:bodyPr/>
          <a:lstStyle/>
          <a:p>
            <a:pPr algn="ctr"/>
            <a:r>
              <a:rPr lang="en-US" dirty="0" smtClean="0"/>
              <a:t>Let’s get down to brass tacks!</a:t>
            </a:r>
            <a:endParaRPr lang="en-US" dirty="0"/>
          </a:p>
        </p:txBody>
      </p:sp>
      <p:sp>
        <p:nvSpPr>
          <p:cNvPr id="6" name="Content Placeholder 5"/>
          <p:cNvSpPr>
            <a:spLocks noGrp="1"/>
          </p:cNvSpPr>
          <p:nvPr>
            <p:ph sz="quarter" idx="13"/>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72029"/>
            <a:ext cx="666074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4076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76200"/>
            <a:ext cx="7924800" cy="579438"/>
          </a:xfrm>
        </p:spPr>
        <p:txBody>
          <a:bodyPr/>
          <a:lstStyle/>
          <a:p>
            <a:pPr algn="ctr"/>
            <a:r>
              <a:rPr lang="en-US" dirty="0" smtClean="0"/>
              <a:t>Confessing our sins to others</a:t>
            </a:r>
            <a:endParaRPr lang="en-US" dirty="0"/>
          </a:p>
        </p:txBody>
      </p:sp>
      <p:sp>
        <p:nvSpPr>
          <p:cNvPr id="6" name="Content Placeholder 5"/>
          <p:cNvSpPr>
            <a:spLocks noGrp="1"/>
          </p:cNvSpPr>
          <p:nvPr>
            <p:ph sz="quarter" idx="13"/>
          </p:nvPr>
        </p:nvSpPr>
        <p:spPr>
          <a:xfrm>
            <a:off x="304800" y="838200"/>
            <a:ext cx="8610600" cy="5334000"/>
          </a:xfrm>
        </p:spPr>
        <p:txBody>
          <a:bodyPr>
            <a:normAutofit/>
          </a:bodyPr>
          <a:lstStyle/>
          <a:p>
            <a:pPr>
              <a:buFont typeface="+mj-lt"/>
              <a:buAutoNum type="arabicPeriod"/>
            </a:pPr>
            <a:r>
              <a:rPr lang="en-US" sz="2400" dirty="0" smtClean="0"/>
              <a:t> When is it our Christian duty to confess our sins to others?</a:t>
            </a:r>
          </a:p>
          <a:p>
            <a:pPr lvl="1"/>
            <a:r>
              <a:rPr lang="en-US" sz="2400" dirty="0" smtClean="0"/>
              <a:t>It is our Christian duty to confess all known wrongs.</a:t>
            </a:r>
          </a:p>
          <a:p>
            <a:pPr marL="457200" lvl="1" indent="0">
              <a:buNone/>
            </a:pPr>
            <a:endParaRPr lang="en-US" sz="2400" dirty="0" smtClean="0"/>
          </a:p>
          <a:p>
            <a:pPr>
              <a:buFont typeface="+mj-lt"/>
              <a:buAutoNum type="arabicPeriod"/>
            </a:pPr>
            <a:r>
              <a:rPr lang="en-US" sz="2400" dirty="0" smtClean="0"/>
              <a:t>Is there a time </a:t>
            </a:r>
            <a:r>
              <a:rPr lang="en-US" sz="2400" dirty="0"/>
              <a:t>w</a:t>
            </a:r>
            <a:r>
              <a:rPr lang="en-US" sz="2400" dirty="0" smtClean="0"/>
              <a:t>hen we are excused from confessing our sins to others?</a:t>
            </a:r>
          </a:p>
          <a:p>
            <a:pPr lvl="1"/>
            <a:r>
              <a:rPr lang="en-US" sz="2400" dirty="0" smtClean="0"/>
              <a:t>Yes</a:t>
            </a:r>
          </a:p>
          <a:p>
            <a:pPr lvl="2"/>
            <a:r>
              <a:rPr lang="en-US" sz="2400" dirty="0" smtClean="0"/>
              <a:t>When it is impossible.</a:t>
            </a:r>
          </a:p>
          <a:p>
            <a:pPr lvl="2"/>
            <a:r>
              <a:rPr lang="en-US" sz="2400" dirty="0" smtClean="0"/>
              <a:t>When confession would do greater harm than good.</a:t>
            </a:r>
          </a:p>
          <a:p>
            <a:pPr lvl="2"/>
            <a:r>
              <a:rPr lang="en-US" sz="2400" dirty="0" smtClean="0"/>
              <a:t>When the injured party would make use of the confession to ruin the confessor.</a:t>
            </a:r>
          </a:p>
          <a:p>
            <a:pPr marL="914400" lvl="2" indent="0">
              <a:buNone/>
            </a:pPr>
            <a:endParaRPr lang="en-US" sz="2400" dirty="0" smtClean="0"/>
          </a:p>
          <a:p>
            <a:pPr>
              <a:buFont typeface="+mj-lt"/>
              <a:buAutoNum type="arabicPeriod"/>
            </a:pPr>
            <a:endParaRPr lang="en-US" sz="2400" dirty="0" smtClean="0"/>
          </a:p>
          <a:p>
            <a:pPr lvl="1"/>
            <a:endParaRPr lang="en-US" sz="2400" dirty="0" smtClean="0"/>
          </a:p>
          <a:p>
            <a:pPr marL="0" indent="0">
              <a:buNone/>
            </a:pPr>
            <a:endParaRPr lang="en-US" dirty="0"/>
          </a:p>
        </p:txBody>
      </p:sp>
    </p:spTree>
    <p:extLst>
      <p:ext uri="{BB962C8B-B14F-4D97-AF65-F5344CB8AC3E}">
        <p14:creationId xmlns:p14="http://schemas.microsoft.com/office/powerpoint/2010/main" val="382062193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924800" cy="579438"/>
          </a:xfrm>
        </p:spPr>
        <p:txBody>
          <a:bodyPr/>
          <a:lstStyle/>
          <a:p>
            <a:pPr algn="ctr"/>
            <a:r>
              <a:rPr lang="en-US" dirty="0" smtClean="0"/>
              <a:t>To make a good confession…</a:t>
            </a:r>
            <a:endParaRPr lang="en-US" dirty="0"/>
          </a:p>
        </p:txBody>
      </p:sp>
      <p:sp>
        <p:nvSpPr>
          <p:cNvPr id="6" name="Content Placeholder 5"/>
          <p:cNvSpPr>
            <a:spLocks noGrp="1"/>
          </p:cNvSpPr>
          <p:nvPr>
            <p:ph sz="quarter" idx="13"/>
          </p:nvPr>
        </p:nvSpPr>
        <p:spPr>
          <a:xfrm>
            <a:off x="76200" y="990600"/>
            <a:ext cx="8839200" cy="5105400"/>
          </a:xfrm>
        </p:spPr>
        <p:txBody>
          <a:bodyPr>
            <a:normAutofit/>
          </a:bodyPr>
          <a:lstStyle/>
          <a:p>
            <a:r>
              <a:rPr lang="en-US" sz="2400" dirty="0" smtClean="0"/>
              <a:t>There are 3 things that are necessary:</a:t>
            </a:r>
          </a:p>
          <a:p>
            <a:pPr lvl="1"/>
            <a:r>
              <a:rPr lang="en-US" sz="2400" dirty="0" smtClean="0"/>
              <a:t>An examination of the conscience.</a:t>
            </a:r>
          </a:p>
          <a:p>
            <a:pPr lvl="1"/>
            <a:r>
              <a:rPr lang="en-US" sz="2400" dirty="0" smtClean="0"/>
              <a:t>Sorrow for sin.</a:t>
            </a:r>
          </a:p>
          <a:p>
            <a:pPr lvl="1"/>
            <a:r>
              <a:rPr lang="en-US" sz="2400" dirty="0" smtClean="0"/>
              <a:t>A determination to avoid future sin.</a:t>
            </a:r>
          </a:p>
          <a:p>
            <a:pPr marL="457200" lvl="1" indent="0">
              <a:buNone/>
            </a:pP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171" y="990600"/>
            <a:ext cx="21240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05200"/>
            <a:ext cx="2552700" cy="205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760" y="3505199"/>
            <a:ext cx="3048000" cy="202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58316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1000" fill="hold"/>
                                        <p:tgtEl>
                                          <p:spTgt spid="9218"/>
                                        </p:tgtEl>
                                        <p:attrNameLst>
                                          <p:attrName>ppt_w</p:attrName>
                                        </p:attrNameLst>
                                      </p:cBhvr>
                                      <p:tavLst>
                                        <p:tav tm="0">
                                          <p:val>
                                            <p:fltVal val="0"/>
                                          </p:val>
                                        </p:tav>
                                        <p:tav tm="100000">
                                          <p:val>
                                            <p:strVal val="#ppt_w"/>
                                          </p:val>
                                        </p:tav>
                                      </p:tavLst>
                                    </p:anim>
                                    <p:anim calcmode="lin" valueType="num">
                                      <p:cBhvr>
                                        <p:cTn id="14" dur="1000" fill="hold"/>
                                        <p:tgtEl>
                                          <p:spTgt spid="9218"/>
                                        </p:tgtEl>
                                        <p:attrNameLst>
                                          <p:attrName>ppt_h</p:attrName>
                                        </p:attrNameLst>
                                      </p:cBhvr>
                                      <p:tavLst>
                                        <p:tav tm="0">
                                          <p:val>
                                            <p:fltVal val="0"/>
                                          </p:val>
                                        </p:tav>
                                        <p:tav tm="100000">
                                          <p:val>
                                            <p:strVal val="#ppt_h"/>
                                          </p:val>
                                        </p:tav>
                                      </p:tavLst>
                                    </p:anim>
                                    <p:anim calcmode="lin" valueType="num">
                                      <p:cBhvr>
                                        <p:cTn id="15" dur="1000" fill="hold"/>
                                        <p:tgtEl>
                                          <p:spTgt spid="9218"/>
                                        </p:tgtEl>
                                        <p:attrNameLst>
                                          <p:attrName>style.rotation</p:attrName>
                                        </p:attrNameLst>
                                      </p:cBhvr>
                                      <p:tavLst>
                                        <p:tav tm="0">
                                          <p:val>
                                            <p:fltVal val="90"/>
                                          </p:val>
                                        </p:tav>
                                        <p:tav tm="100000">
                                          <p:val>
                                            <p:fltVal val="0"/>
                                          </p:val>
                                        </p:tav>
                                      </p:tavLst>
                                    </p:anim>
                                    <p:animEffect transition="in" filter="fade">
                                      <p:cBhvr>
                                        <p:cTn id="16" dur="1000"/>
                                        <p:tgtEl>
                                          <p:spTgt spid="92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31" presetClass="entr" presetSubtype="0" fill="hold" nodeType="withEffect">
                                  <p:stCondLst>
                                    <p:cond delay="0"/>
                                  </p:stCondLst>
                                  <p:childTnLst>
                                    <p:set>
                                      <p:cBhvr>
                                        <p:cTn id="22" dur="1" fill="hold">
                                          <p:stCondLst>
                                            <p:cond delay="0"/>
                                          </p:stCondLst>
                                        </p:cTn>
                                        <p:tgtEl>
                                          <p:spTgt spid="9219"/>
                                        </p:tgtEl>
                                        <p:attrNameLst>
                                          <p:attrName>style.visibility</p:attrName>
                                        </p:attrNameLst>
                                      </p:cBhvr>
                                      <p:to>
                                        <p:strVal val="visible"/>
                                      </p:to>
                                    </p:set>
                                    <p:anim calcmode="lin" valueType="num">
                                      <p:cBhvr>
                                        <p:cTn id="23" dur="1000" fill="hold"/>
                                        <p:tgtEl>
                                          <p:spTgt spid="9219"/>
                                        </p:tgtEl>
                                        <p:attrNameLst>
                                          <p:attrName>ppt_w</p:attrName>
                                        </p:attrNameLst>
                                      </p:cBhvr>
                                      <p:tavLst>
                                        <p:tav tm="0">
                                          <p:val>
                                            <p:fltVal val="0"/>
                                          </p:val>
                                        </p:tav>
                                        <p:tav tm="100000">
                                          <p:val>
                                            <p:strVal val="#ppt_w"/>
                                          </p:val>
                                        </p:tav>
                                      </p:tavLst>
                                    </p:anim>
                                    <p:anim calcmode="lin" valueType="num">
                                      <p:cBhvr>
                                        <p:cTn id="24" dur="1000" fill="hold"/>
                                        <p:tgtEl>
                                          <p:spTgt spid="9219"/>
                                        </p:tgtEl>
                                        <p:attrNameLst>
                                          <p:attrName>ppt_h</p:attrName>
                                        </p:attrNameLst>
                                      </p:cBhvr>
                                      <p:tavLst>
                                        <p:tav tm="0">
                                          <p:val>
                                            <p:fltVal val="0"/>
                                          </p:val>
                                        </p:tav>
                                        <p:tav tm="100000">
                                          <p:val>
                                            <p:strVal val="#ppt_h"/>
                                          </p:val>
                                        </p:tav>
                                      </p:tavLst>
                                    </p:anim>
                                    <p:anim calcmode="lin" valueType="num">
                                      <p:cBhvr>
                                        <p:cTn id="25" dur="1000" fill="hold"/>
                                        <p:tgtEl>
                                          <p:spTgt spid="9219"/>
                                        </p:tgtEl>
                                        <p:attrNameLst>
                                          <p:attrName>style.rotation</p:attrName>
                                        </p:attrNameLst>
                                      </p:cBhvr>
                                      <p:tavLst>
                                        <p:tav tm="0">
                                          <p:val>
                                            <p:fltVal val="90"/>
                                          </p:val>
                                        </p:tav>
                                        <p:tav tm="100000">
                                          <p:val>
                                            <p:fltVal val="0"/>
                                          </p:val>
                                        </p:tav>
                                      </p:tavLst>
                                    </p:anim>
                                    <p:animEffect transition="in" filter="fade">
                                      <p:cBhvr>
                                        <p:cTn id="26" dur="1000"/>
                                        <p:tgtEl>
                                          <p:spTgt spid="92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31" presetClass="entr" presetSubtype="0" fill="hold" nodeType="withEffect">
                                  <p:stCondLst>
                                    <p:cond delay="0"/>
                                  </p:stCondLst>
                                  <p:childTnLst>
                                    <p:set>
                                      <p:cBhvr>
                                        <p:cTn id="32" dur="1" fill="hold">
                                          <p:stCondLst>
                                            <p:cond delay="0"/>
                                          </p:stCondLst>
                                        </p:cTn>
                                        <p:tgtEl>
                                          <p:spTgt spid="9220"/>
                                        </p:tgtEl>
                                        <p:attrNameLst>
                                          <p:attrName>style.visibility</p:attrName>
                                        </p:attrNameLst>
                                      </p:cBhvr>
                                      <p:to>
                                        <p:strVal val="visible"/>
                                      </p:to>
                                    </p:set>
                                    <p:anim calcmode="lin" valueType="num">
                                      <p:cBhvr>
                                        <p:cTn id="33" dur="1000" fill="hold"/>
                                        <p:tgtEl>
                                          <p:spTgt spid="9220"/>
                                        </p:tgtEl>
                                        <p:attrNameLst>
                                          <p:attrName>ppt_w</p:attrName>
                                        </p:attrNameLst>
                                      </p:cBhvr>
                                      <p:tavLst>
                                        <p:tav tm="0">
                                          <p:val>
                                            <p:fltVal val="0"/>
                                          </p:val>
                                        </p:tav>
                                        <p:tav tm="100000">
                                          <p:val>
                                            <p:strVal val="#ppt_w"/>
                                          </p:val>
                                        </p:tav>
                                      </p:tavLst>
                                    </p:anim>
                                    <p:anim calcmode="lin" valueType="num">
                                      <p:cBhvr>
                                        <p:cTn id="34" dur="1000" fill="hold"/>
                                        <p:tgtEl>
                                          <p:spTgt spid="9220"/>
                                        </p:tgtEl>
                                        <p:attrNameLst>
                                          <p:attrName>ppt_h</p:attrName>
                                        </p:attrNameLst>
                                      </p:cBhvr>
                                      <p:tavLst>
                                        <p:tav tm="0">
                                          <p:val>
                                            <p:fltVal val="0"/>
                                          </p:val>
                                        </p:tav>
                                        <p:tav tm="100000">
                                          <p:val>
                                            <p:strVal val="#ppt_h"/>
                                          </p:val>
                                        </p:tav>
                                      </p:tavLst>
                                    </p:anim>
                                    <p:anim calcmode="lin" valueType="num">
                                      <p:cBhvr>
                                        <p:cTn id="35" dur="1000" fill="hold"/>
                                        <p:tgtEl>
                                          <p:spTgt spid="9220"/>
                                        </p:tgtEl>
                                        <p:attrNameLst>
                                          <p:attrName>style.rotation</p:attrName>
                                        </p:attrNameLst>
                                      </p:cBhvr>
                                      <p:tavLst>
                                        <p:tav tm="0">
                                          <p:val>
                                            <p:fltVal val="90"/>
                                          </p:val>
                                        </p:tav>
                                        <p:tav tm="100000">
                                          <p:val>
                                            <p:fltVal val="0"/>
                                          </p:val>
                                        </p:tav>
                                      </p:tavLst>
                                    </p:anim>
                                    <p:animEffect transition="in" filter="fade">
                                      <p:cBhvr>
                                        <p:cTn id="36"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52400" y="838200"/>
            <a:ext cx="4876800" cy="5334000"/>
          </a:xfrm>
        </p:spPr>
        <p:txBody>
          <a:bodyPr/>
          <a:lstStyle/>
          <a:p>
            <a:pPr>
              <a:buFont typeface="+mj-lt"/>
              <a:buAutoNum type="arabicPeriod"/>
            </a:pPr>
            <a:r>
              <a:rPr lang="en-US" sz="2400" dirty="0" smtClean="0"/>
              <a:t> Prevention is the easiest way to avoid the need for confession.</a:t>
            </a:r>
          </a:p>
          <a:p>
            <a:pPr>
              <a:buFont typeface="+mj-lt"/>
              <a:buAutoNum type="arabicPeriod"/>
            </a:pPr>
            <a:r>
              <a:rPr lang="en-US" sz="2400" dirty="0" smtClean="0"/>
              <a:t>Weigh the consequences of your confession before confessing to others.</a:t>
            </a:r>
          </a:p>
          <a:p>
            <a:pPr>
              <a:buFont typeface="+mj-lt"/>
              <a:buAutoNum type="arabicPeriod"/>
            </a:pPr>
            <a:r>
              <a:rPr lang="en-US" sz="2400" dirty="0" smtClean="0"/>
              <a:t>Be true to your conscience and don’t willfully put off your duty to confess.</a:t>
            </a:r>
          </a:p>
          <a:p>
            <a:pPr>
              <a:buFont typeface="+mj-lt"/>
              <a:buAutoNum type="arabicPeriod"/>
            </a:pPr>
            <a:r>
              <a:rPr lang="en-US" sz="2400" dirty="0" smtClean="0"/>
              <a:t>Let your repentance be deep and absolute and free from hypocrisy.</a:t>
            </a:r>
          </a:p>
          <a:p>
            <a:pPr>
              <a:buFont typeface="+mj-lt"/>
              <a:buAutoNum type="arabicPeriod"/>
            </a:pPr>
            <a:r>
              <a:rPr lang="en-US" sz="2400" dirty="0" smtClean="0"/>
              <a:t>Don’t let pride stop you from humbling yourself in confession.</a:t>
            </a:r>
          </a:p>
          <a:p>
            <a:pPr marL="457200" lvl="1" indent="0">
              <a:buNone/>
            </a:pPr>
            <a:endParaRPr lang="en-US" dirty="0" smtClean="0"/>
          </a:p>
          <a:p>
            <a:pPr lvl="1"/>
            <a:endParaRPr lang="en-US" dirty="0"/>
          </a:p>
        </p:txBody>
      </p:sp>
      <p:sp>
        <p:nvSpPr>
          <p:cNvPr id="9" name="Content Placeholder 8"/>
          <p:cNvSpPr>
            <a:spLocks noGrp="1"/>
          </p:cNvSpPr>
          <p:nvPr>
            <p:ph sz="quarter" idx="14"/>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lgn="ctr">
              <a:buNone/>
            </a:pPr>
            <a:r>
              <a:rPr lang="en-US" sz="2400" dirty="0" smtClean="0"/>
              <a:t>             Richard Baxter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2" name="Title 1"/>
          <p:cNvSpPr>
            <a:spLocks noGrp="1"/>
          </p:cNvSpPr>
          <p:nvPr>
            <p:ph type="title"/>
          </p:nvPr>
        </p:nvSpPr>
        <p:spPr>
          <a:xfrm>
            <a:off x="152400" y="76200"/>
            <a:ext cx="8839200" cy="685800"/>
          </a:xfrm>
        </p:spPr>
        <p:txBody>
          <a:bodyPr/>
          <a:lstStyle/>
          <a:p>
            <a:pPr algn="ctr"/>
            <a:r>
              <a:rPr lang="en-US" dirty="0" smtClean="0"/>
              <a:t>Directions about Confessing Sin to others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26029"/>
            <a:ext cx="358749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11504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152400" y="1447800"/>
            <a:ext cx="4876800" cy="4267200"/>
          </a:xfrm>
        </p:spPr>
        <p:txBody>
          <a:bodyPr>
            <a:noAutofit/>
          </a:bodyPr>
          <a:lstStyle/>
          <a:p>
            <a:pPr marL="0" indent="0">
              <a:buNone/>
            </a:pPr>
            <a:r>
              <a:rPr lang="en-US" sz="2400" dirty="0" smtClean="0"/>
              <a:t>“The </a:t>
            </a:r>
            <a:r>
              <a:rPr lang="en-US" sz="2400" dirty="0"/>
              <a:t>Discipline of confession brings an end to pretense. God is calling into being a Church that can openly confess its frail humanity and know the forgiving and empowering graces of Christ. Honesty leads to confession and confession leads to change. May God give grace to the Church once again to recover the Discipline of Confession" </a:t>
            </a:r>
          </a:p>
        </p:txBody>
      </p:sp>
      <p:sp>
        <p:nvSpPr>
          <p:cNvPr id="8" name="Content Placeholder 7"/>
          <p:cNvSpPr>
            <a:spLocks noGrp="1"/>
          </p:cNvSpPr>
          <p:nvPr>
            <p:ph sz="quarter" idx="14"/>
          </p:nvPr>
        </p:nvSpPr>
        <p:spPr/>
        <p:txBody>
          <a:bodyPr/>
          <a:lstStyle/>
          <a:p>
            <a:endParaRPr lang="en-US" dirty="0"/>
          </a:p>
        </p:txBody>
      </p:sp>
      <p:sp>
        <p:nvSpPr>
          <p:cNvPr id="5" name="Title 4"/>
          <p:cNvSpPr>
            <a:spLocks noGrp="1"/>
          </p:cNvSpPr>
          <p:nvPr>
            <p:ph type="title"/>
          </p:nvPr>
        </p:nvSpPr>
        <p:spPr>
          <a:xfrm>
            <a:off x="609600" y="152400"/>
            <a:ext cx="7924800" cy="503238"/>
          </a:xfrm>
        </p:spPr>
        <p:txBody>
          <a:bodyPr/>
          <a:lstStyle/>
          <a:p>
            <a:pPr algn="ctr"/>
            <a:r>
              <a:rPr lang="en-US" dirty="0" smtClean="0"/>
              <a:t>Richard Foster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4963"/>
            <a:ext cx="3771900" cy="31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49813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0"/>
            <a:ext cx="39989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0872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3412"/>
            <a:ext cx="9067800" cy="731838"/>
          </a:xfrm>
        </p:spPr>
        <p:txBody>
          <a:bodyPr/>
          <a:lstStyle/>
          <a:p>
            <a:pPr algn="ctr"/>
            <a:r>
              <a:rPr lang="en-US" sz="4000" dirty="0" smtClean="0"/>
              <a:t>The Corporate disciplines: Part 1</a:t>
            </a:r>
            <a:endParaRPr lang="en-US" sz="4000" dirty="0"/>
          </a:p>
        </p:txBody>
      </p:sp>
      <p:sp>
        <p:nvSpPr>
          <p:cNvPr id="3" name="Content Placeholder 2"/>
          <p:cNvSpPr>
            <a:spLocks noGrp="1"/>
          </p:cNvSpPr>
          <p:nvPr>
            <p:ph sz="quarter" idx="13"/>
          </p:nvPr>
        </p:nvSpPr>
        <p:spPr>
          <a:xfrm>
            <a:off x="228600" y="762000"/>
            <a:ext cx="8915400" cy="5334000"/>
          </a:xfrm>
        </p:spPr>
        <p:txBody>
          <a:bodyPr>
            <a:noAutofit/>
          </a:bodyPr>
          <a:lstStyle/>
          <a:p>
            <a:pPr marL="0" indent="0" algn="ctr">
              <a:buNone/>
            </a:pPr>
            <a:r>
              <a:rPr lang="en-US" sz="3600" b="1" dirty="0" smtClean="0"/>
              <a:t>Community</a:t>
            </a:r>
            <a:r>
              <a:rPr lang="en-US" sz="3600" b="1" dirty="0"/>
              <a:t> </a:t>
            </a:r>
            <a:r>
              <a:rPr lang="en-US" sz="3600" b="1" dirty="0" smtClean="0"/>
              <a:t>&amp; Confession</a:t>
            </a:r>
            <a:endParaRPr lang="en-US"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188" y="2743200"/>
            <a:ext cx="38100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 y="1524000"/>
            <a:ext cx="4358639"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8962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609600"/>
            <a:ext cx="4546600" cy="5562600"/>
          </a:xfrm>
        </p:spPr>
        <p:txBody>
          <a:bodyPr>
            <a:normAutofit/>
          </a:bodyPr>
          <a:lstStyle/>
          <a:p>
            <a:r>
              <a:rPr lang="en-US" sz="2400" dirty="0" smtClean="0"/>
              <a:t>As American’s we live in a nation that was founded on the Declaration of Independence.</a:t>
            </a:r>
          </a:p>
          <a:p>
            <a:endParaRPr lang="en-US" sz="2400" dirty="0"/>
          </a:p>
          <a:p>
            <a:r>
              <a:rPr lang="en-US" sz="2400" dirty="0" smtClean="0"/>
              <a:t>And as American’s we are known for being rugged individualists.</a:t>
            </a:r>
          </a:p>
          <a:p>
            <a:endParaRPr lang="en-US" sz="2400" dirty="0"/>
          </a:p>
          <a:p>
            <a:r>
              <a:rPr lang="en-US" sz="2400" dirty="0" smtClean="0"/>
              <a:t>But has this spirit of independence become a detriment to our spiritual health and well-being?</a:t>
            </a:r>
            <a:endParaRPr lang="en-US" sz="2400" dirty="0"/>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a:xfrm>
            <a:off x="457200" y="27296"/>
            <a:ext cx="7924800" cy="503238"/>
          </a:xfrm>
        </p:spPr>
        <p:txBody>
          <a:bodyPr/>
          <a:lstStyle/>
          <a:p>
            <a:pPr algn="ctr"/>
            <a:r>
              <a:rPr lang="en-US" dirty="0" smtClean="0"/>
              <a:t>Community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4478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6389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4953000" cy="5562600"/>
          </a:xfrm>
        </p:spPr>
        <p:txBody>
          <a:bodyPr>
            <a:normAutofit/>
          </a:bodyPr>
          <a:lstStyle/>
          <a:p>
            <a:r>
              <a:rPr lang="en-US" sz="2400" dirty="0" smtClean="0"/>
              <a:t>We live in a world that is more wired, more connected than ever, so why is it that millions of </a:t>
            </a:r>
            <a:r>
              <a:rPr lang="en-US" sz="2400" dirty="0" smtClean="0"/>
              <a:t>people </a:t>
            </a:r>
            <a:r>
              <a:rPr lang="en-US" sz="2400" dirty="0" smtClean="0"/>
              <a:t>feel more and more  disconnected?</a:t>
            </a:r>
          </a:p>
          <a:p>
            <a:endParaRPr lang="en-US" sz="2400" dirty="0"/>
          </a:p>
          <a:p>
            <a:r>
              <a:rPr lang="en-US" sz="2400" dirty="0" smtClean="0"/>
              <a:t>Why are people feeling so isolated, so hopeless, so alone?</a:t>
            </a:r>
          </a:p>
          <a:p>
            <a:endParaRPr lang="en-US" sz="2400" dirty="0"/>
          </a:p>
          <a:p>
            <a:r>
              <a:rPr lang="en-US" sz="2400" dirty="0" smtClean="0"/>
              <a:t>May I suggest that it’s because they lack true community and satiate themselves with shadows and find their significance not in the Savior but  in the idols of their own hearts.</a:t>
            </a:r>
          </a:p>
          <a:p>
            <a:endParaRPr lang="en-US" sz="2400" dirty="0"/>
          </a:p>
          <a:p>
            <a:endParaRPr lang="en-US" sz="2400" dirty="0" smtClean="0"/>
          </a:p>
          <a:p>
            <a:endParaRPr lang="en-US" sz="2400" dirty="0"/>
          </a:p>
          <a:p>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600200"/>
            <a:ext cx="350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40050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76200"/>
            <a:ext cx="7924800" cy="609600"/>
          </a:xfrm>
        </p:spPr>
        <p:txBody>
          <a:bodyPr/>
          <a:lstStyle/>
          <a:p>
            <a:pPr algn="ctr"/>
            <a:r>
              <a:rPr lang="en-US" dirty="0" smtClean="0"/>
              <a:t>Created for community</a:t>
            </a:r>
            <a:endParaRPr lang="en-US" dirty="0"/>
          </a:p>
        </p:txBody>
      </p:sp>
      <p:sp>
        <p:nvSpPr>
          <p:cNvPr id="6" name="Content Placeholder 5"/>
          <p:cNvSpPr>
            <a:spLocks noGrp="1"/>
          </p:cNvSpPr>
          <p:nvPr>
            <p:ph sz="quarter" idx="13"/>
          </p:nvPr>
        </p:nvSpPr>
        <p:spPr>
          <a:xfrm>
            <a:off x="-18197" y="838200"/>
            <a:ext cx="9144000" cy="5410200"/>
          </a:xfrm>
        </p:spPr>
        <p:txBody>
          <a:bodyPr>
            <a:noAutofit/>
          </a:bodyPr>
          <a:lstStyle/>
          <a:p>
            <a:r>
              <a:rPr lang="en-US" sz="2200" dirty="0" smtClean="0"/>
              <a:t>Man was created in the image of the God, and just as the God-head lives in community within itself, human beings are meant to live in connected relationships with others that reflect the glory of their creator.</a:t>
            </a:r>
          </a:p>
          <a:p>
            <a:endParaRPr lang="en-US" sz="2200" dirty="0"/>
          </a:p>
          <a:p>
            <a:r>
              <a:rPr lang="en-US" sz="2200" dirty="0" smtClean="0"/>
              <a:t>This is true of humanity in general, but even more so when we speak of Christ’s body, the Church.</a:t>
            </a:r>
          </a:p>
          <a:p>
            <a:endParaRPr lang="en-US" sz="2200" dirty="0"/>
          </a:p>
          <a:p>
            <a:r>
              <a:rPr lang="en-US" sz="2200" dirty="0" smtClean="0"/>
              <a:t>Jesus taught his followers that they were to be part of the family of God and as a family they were to reflect the love of God by investing in the lives of others.</a:t>
            </a:r>
          </a:p>
          <a:p>
            <a:endParaRPr lang="en-US" sz="2200" dirty="0"/>
          </a:p>
          <a:p>
            <a:r>
              <a:rPr lang="en-US" sz="2200" dirty="0" smtClean="0"/>
              <a:t>As Christians we are  not to seek to live our lives independently, but rather interdependently practicing the “one another’s” of scripture</a:t>
            </a:r>
            <a:r>
              <a:rPr lang="en-US" sz="2300" dirty="0" smtClean="0"/>
              <a:t>.</a:t>
            </a:r>
            <a:endParaRPr lang="en-US" sz="2300" dirty="0"/>
          </a:p>
        </p:txBody>
      </p:sp>
    </p:spTree>
    <p:extLst>
      <p:ext uri="{BB962C8B-B14F-4D97-AF65-F5344CB8AC3E}">
        <p14:creationId xmlns:p14="http://schemas.microsoft.com/office/powerpoint/2010/main" val="98118799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 y="609600"/>
            <a:ext cx="4572000" cy="5410200"/>
          </a:xfrm>
        </p:spPr>
        <p:txBody>
          <a:bodyPr>
            <a:normAutofit/>
          </a:bodyPr>
          <a:lstStyle/>
          <a:p>
            <a:r>
              <a:rPr lang="en-US" sz="2400" u="sng" dirty="0"/>
              <a:t>Love one </a:t>
            </a:r>
            <a:r>
              <a:rPr lang="en-US" sz="2400" u="sng" dirty="0" smtClean="0"/>
              <a:t>another </a:t>
            </a:r>
            <a:r>
              <a:rPr lang="en-US" dirty="0" smtClean="0"/>
              <a:t>Jn </a:t>
            </a:r>
            <a:r>
              <a:rPr lang="en-US" dirty="0"/>
              <a:t>13:34-3 ;1 </a:t>
            </a:r>
            <a:r>
              <a:rPr lang="en-US" dirty="0" smtClean="0"/>
              <a:t>Jn </a:t>
            </a:r>
            <a:r>
              <a:rPr lang="en-US" dirty="0"/>
              <a:t>3:11, 3:23. 4:7, 4:11; 2 </a:t>
            </a:r>
            <a:r>
              <a:rPr lang="en-US" dirty="0" smtClean="0"/>
              <a:t>Jn </a:t>
            </a:r>
            <a:r>
              <a:rPr lang="en-US" dirty="0"/>
              <a:t>1:5; </a:t>
            </a:r>
            <a:r>
              <a:rPr lang="en-US" dirty="0" smtClean="0"/>
              <a:t>Rom </a:t>
            </a:r>
            <a:r>
              <a:rPr lang="en-US" dirty="0"/>
              <a:t>13:8; 1 </a:t>
            </a:r>
            <a:r>
              <a:rPr lang="en-US" dirty="0" smtClean="0"/>
              <a:t>Pet </a:t>
            </a:r>
            <a:r>
              <a:rPr lang="en-US" dirty="0"/>
              <a:t>1:22 </a:t>
            </a:r>
          </a:p>
          <a:p>
            <a:r>
              <a:rPr lang="en-US" sz="2400" u="sng" dirty="0"/>
              <a:t>Devoted to one another/ honor one another </a:t>
            </a:r>
            <a:r>
              <a:rPr lang="en-US" dirty="0" smtClean="0"/>
              <a:t>Rom </a:t>
            </a:r>
            <a:r>
              <a:rPr lang="en-US" dirty="0"/>
              <a:t>12:10 </a:t>
            </a:r>
          </a:p>
          <a:p>
            <a:r>
              <a:rPr lang="en-US" sz="2400" u="sng" dirty="0"/>
              <a:t>Live in harmony w/ one another </a:t>
            </a:r>
            <a:r>
              <a:rPr lang="en-US" dirty="0" smtClean="0"/>
              <a:t>Rom </a:t>
            </a:r>
            <a:r>
              <a:rPr lang="en-US" dirty="0"/>
              <a:t>12:16 ; 1 </a:t>
            </a:r>
            <a:r>
              <a:rPr lang="en-US" dirty="0" smtClean="0"/>
              <a:t>Pet </a:t>
            </a:r>
            <a:r>
              <a:rPr lang="en-US" dirty="0"/>
              <a:t>3:8 </a:t>
            </a:r>
          </a:p>
          <a:p>
            <a:r>
              <a:rPr lang="en-US" sz="2400" u="sng" dirty="0"/>
              <a:t>Accept one another </a:t>
            </a:r>
            <a:r>
              <a:rPr lang="en-US" dirty="0" smtClean="0"/>
              <a:t>Rom </a:t>
            </a:r>
            <a:r>
              <a:rPr lang="en-US" dirty="0"/>
              <a:t>15:7 </a:t>
            </a:r>
          </a:p>
          <a:p>
            <a:r>
              <a:rPr lang="en-US" sz="2400" u="sng" dirty="0"/>
              <a:t>Instruct one another </a:t>
            </a:r>
            <a:r>
              <a:rPr lang="en-US" dirty="0" smtClean="0"/>
              <a:t>Rom </a:t>
            </a:r>
            <a:r>
              <a:rPr lang="en-US" dirty="0"/>
              <a:t>15:14 </a:t>
            </a:r>
          </a:p>
          <a:p>
            <a:r>
              <a:rPr lang="en-US" sz="2400" u="sng" dirty="0"/>
              <a:t>Speak to one another </a:t>
            </a:r>
            <a:r>
              <a:rPr lang="en-US" dirty="0" smtClean="0"/>
              <a:t>Eph </a:t>
            </a:r>
            <a:r>
              <a:rPr lang="en-US" dirty="0"/>
              <a:t>5:19 </a:t>
            </a:r>
          </a:p>
          <a:p>
            <a:r>
              <a:rPr lang="en-US" sz="2400" u="sng" dirty="0"/>
              <a:t>Greet one another </a:t>
            </a:r>
            <a:r>
              <a:rPr lang="en-US" dirty="0" smtClean="0"/>
              <a:t>Rom </a:t>
            </a:r>
            <a:r>
              <a:rPr lang="en-US" dirty="0"/>
              <a:t>16:16; 1 </a:t>
            </a:r>
            <a:r>
              <a:rPr lang="en-US" dirty="0" smtClean="0"/>
              <a:t>Cor </a:t>
            </a:r>
            <a:r>
              <a:rPr lang="en-US" dirty="0"/>
              <a:t>16:20; 2 </a:t>
            </a:r>
            <a:r>
              <a:rPr lang="en-US" dirty="0" smtClean="0"/>
              <a:t>Cor </a:t>
            </a:r>
            <a:r>
              <a:rPr lang="en-US" dirty="0"/>
              <a:t>13:12 ;1 </a:t>
            </a:r>
            <a:r>
              <a:rPr lang="en-US" dirty="0" smtClean="0"/>
              <a:t>Pet </a:t>
            </a:r>
            <a:r>
              <a:rPr lang="en-US" dirty="0"/>
              <a:t>5:14 </a:t>
            </a:r>
          </a:p>
          <a:p>
            <a:r>
              <a:rPr lang="en-US" sz="2600" u="sng" dirty="0"/>
              <a:t>Serve one another </a:t>
            </a:r>
            <a:r>
              <a:rPr lang="en-US" dirty="0" smtClean="0"/>
              <a:t>Gal </a:t>
            </a:r>
            <a:r>
              <a:rPr lang="en-US" dirty="0"/>
              <a:t>5:13 </a:t>
            </a:r>
          </a:p>
          <a:p>
            <a:endParaRPr lang="en-US" dirty="0"/>
          </a:p>
        </p:txBody>
      </p:sp>
      <p:sp>
        <p:nvSpPr>
          <p:cNvPr id="3" name="Content Placeholder 2"/>
          <p:cNvSpPr>
            <a:spLocks noGrp="1"/>
          </p:cNvSpPr>
          <p:nvPr>
            <p:ph sz="quarter" idx="14"/>
          </p:nvPr>
        </p:nvSpPr>
        <p:spPr>
          <a:xfrm>
            <a:off x="4572000" y="609600"/>
            <a:ext cx="4495800" cy="5715000"/>
          </a:xfrm>
        </p:spPr>
        <p:txBody>
          <a:bodyPr>
            <a:normAutofit lnSpcReduction="10000"/>
          </a:bodyPr>
          <a:lstStyle/>
          <a:p>
            <a:r>
              <a:rPr lang="en-US" sz="2400" u="sng" dirty="0"/>
              <a:t>Bear with one another </a:t>
            </a:r>
            <a:r>
              <a:rPr lang="en-US" dirty="0" smtClean="0"/>
              <a:t>Eph </a:t>
            </a:r>
            <a:r>
              <a:rPr lang="en-US" dirty="0"/>
              <a:t>4:2 </a:t>
            </a:r>
          </a:p>
          <a:p>
            <a:r>
              <a:rPr lang="en-US" sz="2400" u="sng" dirty="0"/>
              <a:t>Kind and compassionate/ forgiving one another </a:t>
            </a:r>
            <a:r>
              <a:rPr lang="en-US" dirty="0" smtClean="0"/>
              <a:t>Eph </a:t>
            </a:r>
            <a:r>
              <a:rPr lang="en-US" dirty="0"/>
              <a:t>4:32 </a:t>
            </a:r>
          </a:p>
          <a:p>
            <a:r>
              <a:rPr lang="en-US" sz="2400" u="sng" dirty="0"/>
              <a:t>Submit to one </a:t>
            </a:r>
            <a:r>
              <a:rPr lang="en-US" sz="2400" u="sng" dirty="0" smtClean="0"/>
              <a:t>another </a:t>
            </a:r>
            <a:r>
              <a:rPr lang="en-US" dirty="0" smtClean="0"/>
              <a:t>Eph </a:t>
            </a:r>
            <a:r>
              <a:rPr lang="en-US" dirty="0"/>
              <a:t>5:21 </a:t>
            </a:r>
          </a:p>
          <a:p>
            <a:r>
              <a:rPr lang="en-US" dirty="0"/>
              <a:t> </a:t>
            </a:r>
            <a:r>
              <a:rPr lang="en-US" sz="2400" u="sng" dirty="0"/>
              <a:t>Admonish one another </a:t>
            </a:r>
            <a:r>
              <a:rPr lang="en-US" dirty="0" smtClean="0"/>
              <a:t>Col </a:t>
            </a:r>
            <a:r>
              <a:rPr lang="en-US" dirty="0"/>
              <a:t>3:16 </a:t>
            </a:r>
          </a:p>
          <a:p>
            <a:r>
              <a:rPr lang="en-US" sz="2400" u="sng" dirty="0"/>
              <a:t>Encourage one </a:t>
            </a:r>
            <a:r>
              <a:rPr lang="en-US" sz="2400" u="sng" dirty="0" smtClean="0"/>
              <a:t>another </a:t>
            </a:r>
            <a:r>
              <a:rPr lang="en-US" sz="2400" dirty="0" smtClean="0"/>
              <a:t>                </a:t>
            </a:r>
            <a:r>
              <a:rPr lang="en-US" dirty="0" smtClean="0"/>
              <a:t>1 Thess 5:11; Heb 3:13, </a:t>
            </a:r>
            <a:r>
              <a:rPr lang="en-US" dirty="0"/>
              <a:t>10:25 </a:t>
            </a:r>
          </a:p>
          <a:p>
            <a:r>
              <a:rPr lang="en-US" sz="2400" u="sng" dirty="0"/>
              <a:t>Spur on one another </a:t>
            </a:r>
            <a:r>
              <a:rPr lang="en-US" dirty="0" smtClean="0"/>
              <a:t>Heb </a:t>
            </a:r>
            <a:r>
              <a:rPr lang="en-US" dirty="0"/>
              <a:t>10:24 </a:t>
            </a:r>
          </a:p>
          <a:p>
            <a:r>
              <a:rPr lang="en-US" sz="2400" u="sng" dirty="0"/>
              <a:t>Offer hospitality to one another </a:t>
            </a:r>
            <a:r>
              <a:rPr lang="en-US" sz="2400" dirty="0" smtClean="0"/>
              <a:t>     </a:t>
            </a:r>
            <a:r>
              <a:rPr lang="en-US" dirty="0" smtClean="0"/>
              <a:t>1 Pet </a:t>
            </a:r>
            <a:r>
              <a:rPr lang="en-US" dirty="0"/>
              <a:t>4:9 </a:t>
            </a:r>
          </a:p>
          <a:p>
            <a:r>
              <a:rPr lang="en-US" sz="2400" u="sng" dirty="0"/>
              <a:t>Clothe in humility towards one another </a:t>
            </a:r>
            <a:r>
              <a:rPr lang="en-US" dirty="0"/>
              <a:t>1 </a:t>
            </a:r>
            <a:r>
              <a:rPr lang="en-US" dirty="0" smtClean="0"/>
              <a:t>Pet </a:t>
            </a:r>
            <a:r>
              <a:rPr lang="en-US" dirty="0"/>
              <a:t>5:5 </a:t>
            </a:r>
          </a:p>
          <a:p>
            <a:r>
              <a:rPr lang="en-US" sz="2400" u="sng" dirty="0"/>
              <a:t>Fellowship w/ one another </a:t>
            </a:r>
            <a:r>
              <a:rPr lang="en-US" dirty="0"/>
              <a:t>1 </a:t>
            </a:r>
            <a:r>
              <a:rPr lang="en-US" dirty="0" smtClean="0"/>
              <a:t>Jn </a:t>
            </a:r>
            <a:r>
              <a:rPr lang="en-US" dirty="0"/>
              <a:t>1:7 </a:t>
            </a:r>
          </a:p>
          <a:p>
            <a:endParaRPr lang="en-US" dirty="0"/>
          </a:p>
        </p:txBody>
      </p:sp>
      <p:sp>
        <p:nvSpPr>
          <p:cNvPr id="4" name="Title 3"/>
          <p:cNvSpPr>
            <a:spLocks noGrp="1"/>
          </p:cNvSpPr>
          <p:nvPr>
            <p:ph type="title"/>
          </p:nvPr>
        </p:nvSpPr>
        <p:spPr>
          <a:xfrm>
            <a:off x="609600" y="27296"/>
            <a:ext cx="7924800" cy="503238"/>
          </a:xfrm>
        </p:spPr>
        <p:txBody>
          <a:bodyPr/>
          <a:lstStyle/>
          <a:p>
            <a:pPr algn="ctr"/>
            <a:r>
              <a:rPr lang="en-US" dirty="0" smtClean="0"/>
              <a:t>The One Another's of the New testament</a:t>
            </a:r>
            <a:endParaRPr lang="en-US" dirty="0"/>
          </a:p>
        </p:txBody>
      </p:sp>
    </p:spTree>
    <p:extLst>
      <p:ext uri="{BB962C8B-B14F-4D97-AF65-F5344CB8AC3E}">
        <p14:creationId xmlns:p14="http://schemas.microsoft.com/office/powerpoint/2010/main" val="130541683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
            <a:ext cx="7924800" cy="579438"/>
          </a:xfrm>
        </p:spPr>
        <p:txBody>
          <a:bodyPr/>
          <a:lstStyle/>
          <a:p>
            <a:pPr algn="ctr"/>
            <a:r>
              <a:rPr lang="en-US" dirty="0" smtClean="0"/>
              <a:t>Living out the one another’s</a:t>
            </a:r>
            <a:endParaRPr lang="en-US" dirty="0"/>
          </a:p>
        </p:txBody>
      </p:sp>
      <p:sp>
        <p:nvSpPr>
          <p:cNvPr id="6" name="Content Placeholder 5"/>
          <p:cNvSpPr>
            <a:spLocks noGrp="1"/>
          </p:cNvSpPr>
          <p:nvPr>
            <p:ph sz="quarter" idx="13"/>
          </p:nvPr>
        </p:nvSpPr>
        <p:spPr>
          <a:xfrm>
            <a:off x="152400" y="838200"/>
            <a:ext cx="8915400" cy="4876800"/>
          </a:xfrm>
        </p:spPr>
        <p:txBody>
          <a:bodyPr>
            <a:normAutofit lnSpcReduction="10000"/>
          </a:bodyPr>
          <a:lstStyle/>
          <a:p>
            <a:r>
              <a:rPr lang="en-US" sz="2400" dirty="0" smtClean="0"/>
              <a:t>What does living like this actually look like?</a:t>
            </a:r>
          </a:p>
          <a:p>
            <a:pPr marL="0" indent="0">
              <a:buNone/>
            </a:pPr>
            <a:endParaRPr lang="en-US" sz="2400" dirty="0" smtClean="0"/>
          </a:p>
          <a:p>
            <a:r>
              <a:rPr lang="en-US" sz="2400" dirty="0" smtClean="0"/>
              <a:t>What is the fruit of living in community?</a:t>
            </a:r>
          </a:p>
          <a:p>
            <a:pPr marL="0" indent="0">
              <a:buNone/>
            </a:pPr>
            <a:endParaRPr lang="en-US" sz="2400" dirty="0" smtClean="0"/>
          </a:p>
          <a:p>
            <a:r>
              <a:rPr lang="en-US" sz="2400" dirty="0" smtClean="0"/>
              <a:t>Why do we tend to neglect the duty and discipline of community?</a:t>
            </a:r>
          </a:p>
          <a:p>
            <a:pPr marL="0" indent="0">
              <a:buNone/>
            </a:pPr>
            <a:endParaRPr lang="en-US" sz="2400" dirty="0" smtClean="0"/>
          </a:p>
          <a:p>
            <a:r>
              <a:rPr lang="en-US" sz="2400" dirty="0" smtClean="0"/>
              <a:t>What steps can you take to make community a bigger part of your life?</a:t>
            </a:r>
          </a:p>
          <a:p>
            <a:endParaRPr lang="en-US" sz="2400" dirty="0"/>
          </a:p>
          <a:p>
            <a:r>
              <a:rPr lang="en-US" sz="2400" u="sng" dirty="0" smtClean="0"/>
              <a:t>True Christian community only exists when believers connect with each other in authentic and loving ways that encourage growth in Christ!</a:t>
            </a:r>
            <a:endParaRPr lang="en-US" sz="2400" u="sng" dirty="0"/>
          </a:p>
        </p:txBody>
      </p:sp>
    </p:spTree>
    <p:extLst>
      <p:ext uri="{BB962C8B-B14F-4D97-AF65-F5344CB8AC3E}">
        <p14:creationId xmlns:p14="http://schemas.microsoft.com/office/powerpoint/2010/main" val="183802008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924800" cy="655638"/>
          </a:xfrm>
        </p:spPr>
        <p:txBody>
          <a:bodyPr/>
          <a:lstStyle/>
          <a:p>
            <a:pPr algn="ctr"/>
            <a:r>
              <a:rPr lang="en-US" dirty="0" smtClean="0"/>
              <a:t>Confession</a:t>
            </a:r>
            <a:endParaRPr lang="en-US" dirty="0"/>
          </a:p>
        </p:txBody>
      </p:sp>
      <p:sp>
        <p:nvSpPr>
          <p:cNvPr id="6" name="Content Placeholder 5"/>
          <p:cNvSpPr>
            <a:spLocks noGrp="1"/>
          </p:cNvSpPr>
          <p:nvPr>
            <p:ph sz="quarter" idx="13"/>
          </p:nvPr>
        </p:nvSpPr>
        <p:spPr>
          <a:xfrm>
            <a:off x="152400" y="838200"/>
            <a:ext cx="8915400" cy="5334000"/>
          </a:xfrm>
        </p:spPr>
        <p:txBody>
          <a:bodyPr>
            <a:normAutofit/>
          </a:bodyPr>
          <a:lstStyle/>
          <a:p>
            <a:r>
              <a:rPr lang="en-US" sz="2400" dirty="0" smtClean="0"/>
              <a:t>One of the disciplines that help us to live an authentic and loving Christian life is the discipline of confession.</a:t>
            </a:r>
          </a:p>
          <a:p>
            <a:endParaRPr lang="en-US" sz="2400" dirty="0"/>
          </a:p>
          <a:p>
            <a:r>
              <a:rPr lang="en-US" sz="2400" dirty="0" smtClean="0"/>
              <a:t>The fact that God calls us to confess our sins is clearly supported by </a:t>
            </a:r>
            <a:r>
              <a:rPr lang="en-US" sz="2400" dirty="0"/>
              <a:t>Scripture </a:t>
            </a:r>
            <a:r>
              <a:rPr lang="en-US" sz="2400" dirty="0" smtClean="0"/>
              <a:t>but even </a:t>
            </a:r>
            <a:r>
              <a:rPr lang="en-US" sz="2400" dirty="0"/>
              <a:t>to speak of confessing sin </a:t>
            </a:r>
            <a:r>
              <a:rPr lang="en-US" sz="2400" dirty="0" smtClean="0"/>
              <a:t>smacks of </a:t>
            </a:r>
            <a:r>
              <a:rPr lang="en-US" sz="2400" dirty="0"/>
              <a:t>Roman </a:t>
            </a:r>
            <a:r>
              <a:rPr lang="en-US" sz="2400" dirty="0" smtClean="0"/>
              <a:t>Catholicism.</a:t>
            </a:r>
          </a:p>
          <a:p>
            <a:pPr marL="0" indent="0">
              <a:buNone/>
            </a:pPr>
            <a:endParaRPr lang="en-US" sz="2400" dirty="0"/>
          </a:p>
          <a:p>
            <a:r>
              <a:rPr lang="en-US" sz="2400" dirty="0" smtClean="0"/>
              <a:t>But the truth is that the discipline of confession is integral </a:t>
            </a:r>
            <a:r>
              <a:rPr lang="en-US" sz="2400" dirty="0"/>
              <a:t>part of the Protestant faith and </a:t>
            </a:r>
            <a:r>
              <a:rPr lang="en-US" sz="2400" dirty="0" smtClean="0"/>
              <a:t>is a </a:t>
            </a:r>
            <a:r>
              <a:rPr lang="en-US" sz="2400" dirty="0"/>
              <a:t>necessary part of our Christian walk. </a:t>
            </a:r>
            <a:endParaRPr lang="en-US" sz="2400" dirty="0" smtClean="0"/>
          </a:p>
          <a:p>
            <a:endParaRPr lang="en-US" sz="2400" dirty="0"/>
          </a:p>
          <a:p>
            <a:r>
              <a:rPr lang="en-US" sz="2400" dirty="0" smtClean="0"/>
              <a:t>Confession in the Protestant faith takes three distinct shapes.</a:t>
            </a:r>
          </a:p>
          <a:p>
            <a:endParaRPr lang="en-US" sz="2400" dirty="0"/>
          </a:p>
          <a:p>
            <a:endParaRPr lang="en-US" sz="2400" dirty="0"/>
          </a:p>
        </p:txBody>
      </p:sp>
    </p:spTree>
    <p:extLst>
      <p:ext uri="{BB962C8B-B14F-4D97-AF65-F5344CB8AC3E}">
        <p14:creationId xmlns:p14="http://schemas.microsoft.com/office/powerpoint/2010/main" val="391018065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219200"/>
            <a:ext cx="4724400" cy="4953000"/>
          </a:xfrm>
        </p:spPr>
        <p:txBody>
          <a:bodyPr>
            <a:noAutofit/>
          </a:bodyPr>
          <a:lstStyle/>
          <a:p>
            <a:r>
              <a:rPr lang="en-US" sz="2400" dirty="0"/>
              <a:t>Many churches employ </a:t>
            </a:r>
            <a:r>
              <a:rPr lang="en-US" sz="2400" dirty="0" smtClean="0"/>
              <a:t>the </a:t>
            </a:r>
            <a:r>
              <a:rPr lang="en-US" sz="2400" dirty="0"/>
              <a:t>reading of </a:t>
            </a:r>
            <a:r>
              <a:rPr lang="en-US" sz="2400" dirty="0" smtClean="0"/>
              <a:t>a </a:t>
            </a:r>
            <a:r>
              <a:rPr lang="en-US" sz="2400" dirty="0"/>
              <a:t>prayer of confession and an assurance of </a:t>
            </a:r>
            <a:r>
              <a:rPr lang="en-US" sz="2400" dirty="0" smtClean="0"/>
              <a:t>pardon in their liturgy.</a:t>
            </a:r>
          </a:p>
          <a:p>
            <a:pPr marL="0" indent="0">
              <a:buNone/>
            </a:pPr>
            <a:endParaRPr lang="en-US" sz="2400" dirty="0" smtClean="0"/>
          </a:p>
          <a:p>
            <a:r>
              <a:rPr lang="en-US" sz="2400" dirty="0" smtClean="0"/>
              <a:t> Through the practice of corporate confession we remind ourselves </a:t>
            </a:r>
            <a:r>
              <a:rPr lang="en-US" sz="2400" dirty="0"/>
              <a:t>that though we have broken God’s covenant, God will hear our confession and “forgive us our sins and cleanse us from all unrighteousness” </a:t>
            </a:r>
            <a:r>
              <a:rPr lang="en-US" sz="2400" dirty="0" smtClean="0"/>
              <a:t>so </a:t>
            </a:r>
            <a:r>
              <a:rPr lang="en-US" sz="2400" dirty="0"/>
              <a:t>that we might worship Him. </a:t>
            </a:r>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a:xfrm>
            <a:off x="609600" y="152400"/>
            <a:ext cx="7924800" cy="731838"/>
          </a:xfrm>
        </p:spPr>
        <p:txBody>
          <a:bodyPr/>
          <a:lstStyle/>
          <a:p>
            <a:pPr algn="ctr"/>
            <a:r>
              <a:rPr lang="en-US" dirty="0" smtClean="0"/>
              <a:t>Corporate Confession of Sins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8100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9579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2324</TotalTime>
  <Words>1119</Words>
  <Application>Microsoft Office PowerPoint</Application>
  <PresentationFormat>On-screen Show (4:3)</PresentationFormat>
  <Paragraphs>124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Horizon</vt:lpstr>
      <vt:lpstr>PowerPoint Presentation</vt:lpstr>
      <vt:lpstr>The Corporate disciplines: Part 1</vt:lpstr>
      <vt:lpstr>Community</vt:lpstr>
      <vt:lpstr>PowerPoint Presentation</vt:lpstr>
      <vt:lpstr>Created for community</vt:lpstr>
      <vt:lpstr>The One Another's of the New testament</vt:lpstr>
      <vt:lpstr>Living out the one another’s</vt:lpstr>
      <vt:lpstr>Confession</vt:lpstr>
      <vt:lpstr>Corporate Confession of Sins</vt:lpstr>
      <vt:lpstr>Confession by Members to their elders </vt:lpstr>
      <vt:lpstr>Confession between Church members</vt:lpstr>
      <vt:lpstr>Accountability</vt:lpstr>
      <vt:lpstr>Let’s get down to brass tacks!</vt:lpstr>
      <vt:lpstr>Confessing our sins to others</vt:lpstr>
      <vt:lpstr>To make a good confession…</vt:lpstr>
      <vt:lpstr>Directions about Confessing Sin to others</vt:lpstr>
      <vt:lpstr>Richard Foster</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Disciplines</dc:title>
  <dc:creator>Briton</dc:creator>
  <cp:lastModifiedBy>Briton</cp:lastModifiedBy>
  <cp:revision>396</cp:revision>
  <dcterms:created xsi:type="dcterms:W3CDTF">2012-03-25T18:07:10Z</dcterms:created>
  <dcterms:modified xsi:type="dcterms:W3CDTF">2012-05-27T02:13:08Z</dcterms:modified>
</cp:coreProperties>
</file>