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91" r:id="rId3"/>
    <p:sldId id="258"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p:cViewPr>
        <p:scale>
          <a:sx n="70" d="100"/>
          <a:sy n="70" d="100"/>
        </p:scale>
        <p:origin x="-1398" y="-90"/>
      </p:cViewPr>
      <p:guideLst>
        <p:guide orient="horz" pos="2160"/>
        <p:guide pos="2880"/>
      </p:guideLst>
    </p:cSldViewPr>
  </p:slideViewPr>
  <p:outlineViewPr>
    <p:cViewPr>
      <p:scale>
        <a:sx n="33" d="100"/>
        <a:sy n="33" d="100"/>
      </p:scale>
      <p:origin x="54"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5/19/2012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2EB4E95-8A54-4800-B32A-10F3BE12A20D}" type="datetimeFigureOut">
              <a:rPr lang="en-US" smtClean="0"/>
              <a:t>5/19/2012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2D85574-D998-4F49-B737-7E23EA673DCE}"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924800" cy="1143000"/>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 y="0"/>
            <a:ext cx="91811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72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924800" cy="503238"/>
          </a:xfrm>
        </p:spPr>
        <p:txBody>
          <a:bodyPr/>
          <a:lstStyle/>
          <a:p>
            <a:pPr algn="ctr"/>
            <a:r>
              <a:rPr lang="en-US" dirty="0" smtClean="0"/>
              <a:t>Every Christian is expected to serve</a:t>
            </a:r>
            <a:endParaRPr lang="en-US" dirty="0"/>
          </a:p>
        </p:txBody>
      </p:sp>
      <p:sp>
        <p:nvSpPr>
          <p:cNvPr id="4" name="Content Placeholder 3"/>
          <p:cNvSpPr>
            <a:spLocks noGrp="1"/>
          </p:cNvSpPr>
          <p:nvPr>
            <p:ph sz="quarter" idx="13"/>
          </p:nvPr>
        </p:nvSpPr>
        <p:spPr>
          <a:xfrm>
            <a:off x="152400" y="838200"/>
            <a:ext cx="8839200" cy="4876800"/>
          </a:xfrm>
        </p:spPr>
        <p:txBody>
          <a:bodyPr>
            <a:normAutofit lnSpcReduction="10000"/>
          </a:bodyPr>
          <a:lstStyle/>
          <a:p>
            <a:r>
              <a:rPr lang="en-US" sz="2600" dirty="0" smtClean="0"/>
              <a:t>But God never gives us commands to obey without reasons to follow, therefore the bible teaches us that we should be motivated to serve God and others out of…</a:t>
            </a:r>
          </a:p>
          <a:p>
            <a:pPr marL="0" indent="0">
              <a:buNone/>
            </a:pPr>
            <a:endParaRPr lang="en-US" sz="2600" dirty="0" smtClean="0"/>
          </a:p>
          <a:p>
            <a:pPr lvl="1"/>
            <a:r>
              <a:rPr lang="en-US" sz="2400" dirty="0" smtClean="0"/>
              <a:t>Obedience- Dt 13:4</a:t>
            </a:r>
          </a:p>
          <a:p>
            <a:pPr lvl="1"/>
            <a:r>
              <a:rPr lang="en-US" sz="2400" dirty="0" smtClean="0"/>
              <a:t>Gratitude- 1 Sam 12:24</a:t>
            </a:r>
          </a:p>
          <a:p>
            <a:pPr lvl="1"/>
            <a:r>
              <a:rPr lang="en-US" sz="2400" dirty="0" smtClean="0"/>
              <a:t>Gladness- Ps 100:2</a:t>
            </a:r>
          </a:p>
          <a:p>
            <a:pPr lvl="1"/>
            <a:r>
              <a:rPr lang="en-US" sz="2400" dirty="0" smtClean="0"/>
              <a:t>A sense of forgiveness-Isa 6:6-8</a:t>
            </a:r>
          </a:p>
          <a:p>
            <a:pPr lvl="1"/>
            <a:r>
              <a:rPr lang="en-US" sz="2400" dirty="0" smtClean="0"/>
              <a:t>Humility- Jn 13:12-16</a:t>
            </a:r>
          </a:p>
          <a:p>
            <a:pPr lvl="1"/>
            <a:r>
              <a:rPr lang="en-US" sz="2400" dirty="0" smtClean="0"/>
              <a:t>Love- Gal 5:13</a:t>
            </a:r>
          </a:p>
          <a:p>
            <a:pPr lvl="1"/>
            <a:endParaRPr lang="en-US" sz="2400" dirty="0" smtClean="0"/>
          </a:p>
          <a:p>
            <a:pPr lvl="1"/>
            <a:endParaRPr lang="en-US"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7748" y="2667000"/>
            <a:ext cx="3263221" cy="260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95631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79438"/>
          </a:xfrm>
        </p:spPr>
        <p:txBody>
          <a:bodyPr/>
          <a:lstStyle/>
          <a:p>
            <a:pPr algn="ctr"/>
            <a:r>
              <a:rPr lang="en-US" dirty="0" smtClean="0"/>
              <a:t>The point is…</a:t>
            </a:r>
            <a:endParaRPr lang="en-US" dirty="0"/>
          </a:p>
        </p:txBody>
      </p:sp>
      <p:sp>
        <p:nvSpPr>
          <p:cNvPr id="3" name="Content Placeholder 2"/>
          <p:cNvSpPr>
            <a:spLocks noGrp="1"/>
          </p:cNvSpPr>
          <p:nvPr>
            <p:ph sz="quarter" idx="13"/>
          </p:nvPr>
        </p:nvSpPr>
        <p:spPr>
          <a:xfrm>
            <a:off x="228600" y="838200"/>
            <a:ext cx="8839200" cy="4876800"/>
          </a:xfrm>
        </p:spPr>
        <p:txBody>
          <a:bodyPr>
            <a:normAutofit/>
          </a:bodyPr>
          <a:lstStyle/>
          <a:p>
            <a:pPr marL="0" indent="0" algn="ctr">
              <a:buNone/>
            </a:pPr>
            <a:endParaRPr lang="en-US" sz="2400" dirty="0" smtClean="0"/>
          </a:p>
          <a:p>
            <a:pPr marL="0" indent="0" algn="ctr">
              <a:buNone/>
            </a:pPr>
            <a:endParaRPr lang="en-US" sz="2400" dirty="0"/>
          </a:p>
          <a:p>
            <a:pPr marL="0" indent="0" algn="ctr">
              <a:buNone/>
            </a:pPr>
            <a:r>
              <a:rPr lang="en-US" sz="9600" dirty="0" smtClean="0">
                <a:latin typeface="Impact" pitchFamily="34" charset="0"/>
              </a:rPr>
              <a:t>Just Do it!</a:t>
            </a:r>
            <a:endParaRPr lang="en-US" sz="9600" dirty="0">
              <a:latin typeface="Impact" pitchFamily="34" charset="0"/>
            </a:endParaRPr>
          </a:p>
        </p:txBody>
      </p:sp>
    </p:spTree>
    <p:extLst>
      <p:ext uri="{BB962C8B-B14F-4D97-AF65-F5344CB8AC3E}">
        <p14:creationId xmlns:p14="http://schemas.microsoft.com/office/powerpoint/2010/main" val="149762554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924800" cy="579438"/>
          </a:xfrm>
        </p:spPr>
        <p:txBody>
          <a:bodyPr/>
          <a:lstStyle/>
          <a:p>
            <a:pPr algn="ctr"/>
            <a:r>
              <a:rPr lang="en-US" dirty="0" smtClean="0"/>
              <a:t>Evangelism</a:t>
            </a:r>
            <a:endParaRPr lang="en-US" dirty="0"/>
          </a:p>
        </p:txBody>
      </p:sp>
      <p:sp>
        <p:nvSpPr>
          <p:cNvPr id="4" name="Content Placeholder 3"/>
          <p:cNvSpPr>
            <a:spLocks noGrp="1"/>
          </p:cNvSpPr>
          <p:nvPr>
            <p:ph sz="quarter" idx="13"/>
          </p:nvPr>
        </p:nvSpPr>
        <p:spPr>
          <a:xfrm>
            <a:off x="152400" y="1066800"/>
            <a:ext cx="8839200" cy="5334000"/>
          </a:xfrm>
        </p:spPr>
        <p:txBody>
          <a:bodyPr>
            <a:normAutofit/>
          </a:bodyPr>
          <a:lstStyle/>
          <a:p>
            <a:r>
              <a:rPr lang="en-US" sz="2400" dirty="0" smtClean="0"/>
              <a:t>One significant way to service others is to practice the discipline of evangelism.</a:t>
            </a:r>
          </a:p>
          <a:p>
            <a:endParaRPr lang="en-US" sz="2400" dirty="0"/>
          </a:p>
          <a:p>
            <a:r>
              <a:rPr lang="en-US" sz="2400" dirty="0"/>
              <a:t>"To evangelize" is to proclaim the good </a:t>
            </a:r>
            <a:r>
              <a:rPr lang="en-US" sz="2400" dirty="0" smtClean="0"/>
              <a:t>news.</a:t>
            </a:r>
          </a:p>
          <a:p>
            <a:pPr lvl="1"/>
            <a:r>
              <a:rPr lang="en-US" sz="2400" dirty="0" smtClean="0"/>
              <a:t>“For </a:t>
            </a:r>
            <a:r>
              <a:rPr lang="en-US" sz="2400" dirty="0"/>
              <a:t>the wages of sin is death, but the free gift of God is eternal life in Christ Jesus our Lord</a:t>
            </a:r>
            <a:r>
              <a:rPr lang="en-US" sz="2400" dirty="0" smtClean="0"/>
              <a:t>.” Ro 6:23</a:t>
            </a:r>
          </a:p>
          <a:p>
            <a:pPr marL="457200" lvl="1" indent="0">
              <a:buNone/>
            </a:pPr>
            <a:endParaRPr lang="en-US" sz="2400" dirty="0" smtClean="0"/>
          </a:p>
          <a:p>
            <a:r>
              <a:rPr lang="en-US" sz="2400" dirty="0" smtClean="0"/>
              <a:t>Evangelism is the calling of  every Christian to model and tell the difference Jesus has made in their lives.</a:t>
            </a:r>
            <a:endParaRPr lang="en-US" sz="2400" dirty="0"/>
          </a:p>
          <a:p>
            <a:endParaRPr lang="en-US" sz="2400" dirty="0"/>
          </a:p>
        </p:txBody>
      </p:sp>
    </p:spTree>
    <p:extLst>
      <p:ext uri="{BB962C8B-B14F-4D97-AF65-F5344CB8AC3E}">
        <p14:creationId xmlns:p14="http://schemas.microsoft.com/office/powerpoint/2010/main" val="167959091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924800" cy="579438"/>
          </a:xfrm>
        </p:spPr>
        <p:txBody>
          <a:bodyPr/>
          <a:lstStyle/>
          <a:p>
            <a:pPr algn="ctr"/>
            <a:r>
              <a:rPr lang="en-US" dirty="0" smtClean="0"/>
              <a:t>Evangelism is expected</a:t>
            </a:r>
            <a:endParaRPr lang="en-US" dirty="0"/>
          </a:p>
        </p:txBody>
      </p:sp>
      <p:sp>
        <p:nvSpPr>
          <p:cNvPr id="4" name="Content Placeholder 3"/>
          <p:cNvSpPr>
            <a:spLocks noGrp="1"/>
          </p:cNvSpPr>
          <p:nvPr>
            <p:ph sz="quarter" idx="13"/>
          </p:nvPr>
        </p:nvSpPr>
        <p:spPr>
          <a:xfrm>
            <a:off x="152400" y="838200"/>
            <a:ext cx="8839200" cy="5257800"/>
          </a:xfrm>
        </p:spPr>
        <p:txBody>
          <a:bodyPr>
            <a:normAutofit/>
          </a:bodyPr>
          <a:lstStyle/>
          <a:p>
            <a:r>
              <a:rPr lang="en-US" sz="2600" dirty="0" smtClean="0"/>
              <a:t>If you are a believer this is one discipline that you are commanded to practice as part of what it mean to be a follower of Christ.</a:t>
            </a:r>
          </a:p>
          <a:p>
            <a:endParaRPr lang="en-US" sz="2400" dirty="0"/>
          </a:p>
          <a:p>
            <a:r>
              <a:rPr lang="en-US" sz="2400" dirty="0" smtClean="0"/>
              <a:t>Mk 16:15</a:t>
            </a:r>
          </a:p>
          <a:p>
            <a:r>
              <a:rPr lang="en-US" sz="2400" dirty="0" smtClean="0"/>
              <a:t>Jn 20:21</a:t>
            </a:r>
          </a:p>
          <a:p>
            <a:r>
              <a:rPr lang="en-US" sz="2400" dirty="0" smtClean="0"/>
              <a:t>Act 1:8</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05000"/>
            <a:ext cx="6019800" cy="372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48781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924800" cy="579438"/>
          </a:xfrm>
        </p:spPr>
        <p:txBody>
          <a:bodyPr/>
          <a:lstStyle/>
          <a:p>
            <a:pPr algn="ctr"/>
            <a:r>
              <a:rPr lang="en-US" dirty="0" smtClean="0"/>
              <a:t>Evangelism is empowered</a:t>
            </a:r>
            <a:endParaRPr lang="en-US" dirty="0"/>
          </a:p>
        </p:txBody>
      </p:sp>
      <p:sp>
        <p:nvSpPr>
          <p:cNvPr id="4" name="Content Placeholder 3"/>
          <p:cNvSpPr>
            <a:spLocks noGrp="1"/>
          </p:cNvSpPr>
          <p:nvPr>
            <p:ph sz="quarter" idx="13"/>
          </p:nvPr>
        </p:nvSpPr>
        <p:spPr>
          <a:xfrm>
            <a:off x="152400" y="914400"/>
            <a:ext cx="8839200" cy="5181600"/>
          </a:xfrm>
        </p:spPr>
        <p:txBody>
          <a:bodyPr>
            <a:normAutofit/>
          </a:bodyPr>
          <a:lstStyle/>
          <a:p>
            <a:r>
              <a:rPr lang="en-US" sz="2400" dirty="0" smtClean="0"/>
              <a:t>The </a:t>
            </a:r>
            <a:r>
              <a:rPr lang="en-US" sz="2400" dirty="0"/>
              <a:t>power of evangelism is not specialized training but the Holy Spirit Acts </a:t>
            </a:r>
            <a:r>
              <a:rPr lang="en-US" sz="2400" dirty="0" smtClean="0"/>
              <a:t>1:8</a:t>
            </a:r>
          </a:p>
          <a:p>
            <a:endParaRPr lang="en-US" sz="2400" dirty="0"/>
          </a:p>
          <a:p>
            <a:r>
              <a:rPr lang="en-US" sz="2400" dirty="0" smtClean="0"/>
              <a:t>“</a:t>
            </a:r>
            <a:r>
              <a:rPr lang="en-US" sz="2400" dirty="0"/>
              <a:t>Our communication of the gospel depends not on human strategies or well-polished techniques or even brilliantly reasoned arguments but on divine initiative. It is the hidden work of the Holy Spirit that gives our words meaning and power and that produce changed hearts</a:t>
            </a:r>
            <a:r>
              <a:rPr lang="en-US" sz="2400" dirty="0" smtClean="0"/>
              <a:t>.”</a:t>
            </a:r>
          </a:p>
          <a:p>
            <a:pPr marL="0" indent="0">
              <a:buNone/>
            </a:pPr>
            <a:r>
              <a:rPr lang="en-US" sz="2400" dirty="0"/>
              <a:t>	</a:t>
            </a:r>
            <a:r>
              <a:rPr lang="en-US" sz="2400" dirty="0" smtClean="0"/>
              <a:t>		- </a:t>
            </a:r>
            <a:r>
              <a:rPr lang="en-US" sz="2400" dirty="0"/>
              <a:t>Rebecca Manley Pippert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038600"/>
            <a:ext cx="1395411" cy="161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24483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400"/>
            <a:ext cx="9144000" cy="6172200"/>
          </a:xfrm>
        </p:spPr>
        <p:txBody>
          <a:bodyPr>
            <a:normAutofit/>
          </a:bodyPr>
          <a:lstStyle/>
          <a:p>
            <a:r>
              <a:rPr lang="en-US" sz="2600" dirty="0" smtClean="0"/>
              <a:t>The </a:t>
            </a:r>
            <a:r>
              <a:rPr lang="en-US" sz="2600" dirty="0"/>
              <a:t>most powerful ongoing Christian witness has always been the speaking of God’s word by one who is living God’s word</a:t>
            </a:r>
            <a:r>
              <a:rPr lang="en-US" sz="2600" dirty="0" smtClean="0"/>
              <a:t>.</a:t>
            </a:r>
          </a:p>
          <a:p>
            <a:endParaRPr lang="en-US" sz="2600" dirty="0"/>
          </a:p>
          <a:p>
            <a:r>
              <a:rPr lang="en-US" sz="2600" dirty="0" smtClean="0"/>
              <a:t>So, what is success in evangelism?</a:t>
            </a:r>
          </a:p>
          <a:p>
            <a:pPr marL="742950" lvl="2" indent="-342900"/>
            <a:r>
              <a:rPr lang="en-US" sz="2600" dirty="0"/>
              <a:t>Sharing the gospel regardless of the results</a:t>
            </a:r>
          </a:p>
          <a:p>
            <a:endParaRPr lang="en-US" sz="2600" dirty="0" smtClean="0"/>
          </a:p>
          <a:p>
            <a:r>
              <a:rPr lang="en-US" sz="2600" dirty="0" smtClean="0"/>
              <a:t>But we need to remember that evangelism is a discipline, and that we  must not wait for opportunities to share our faith to just happen.</a:t>
            </a:r>
          </a:p>
          <a:p>
            <a:r>
              <a:rPr lang="en-US" sz="2600" dirty="0" smtClean="0"/>
              <a:t>Mt 5:16</a:t>
            </a:r>
          </a:p>
          <a:p>
            <a:r>
              <a:rPr lang="en-US" sz="2600" dirty="0" smtClean="0"/>
              <a:t>Mt 28:18-20</a:t>
            </a:r>
          </a:p>
          <a:p>
            <a:r>
              <a:rPr lang="en-US" sz="2600" dirty="0" smtClean="0"/>
              <a:t>Col 4:5-6</a:t>
            </a:r>
          </a:p>
          <a:p>
            <a:endParaRPr lang="en-US" sz="2600" dirty="0" smtClean="0"/>
          </a:p>
        </p:txBody>
      </p:sp>
    </p:spTree>
    <p:extLst>
      <p:ext uri="{BB962C8B-B14F-4D97-AF65-F5344CB8AC3E}">
        <p14:creationId xmlns:p14="http://schemas.microsoft.com/office/powerpoint/2010/main" val="184498063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1600200"/>
            <a:ext cx="4876800" cy="4114800"/>
          </a:xfrm>
        </p:spPr>
        <p:txBody>
          <a:bodyPr>
            <a:normAutofit/>
          </a:bodyPr>
          <a:lstStyle/>
          <a:p>
            <a:pPr marL="0" indent="0">
              <a:buNone/>
            </a:pPr>
            <a:endParaRPr lang="en-US" sz="3600" dirty="0" smtClean="0"/>
          </a:p>
          <a:p>
            <a:pPr marL="0" indent="0">
              <a:buNone/>
            </a:pPr>
            <a:r>
              <a:rPr lang="en-US" sz="3600" dirty="0" smtClean="0"/>
              <a:t>“The </a:t>
            </a:r>
            <a:r>
              <a:rPr lang="en-US" sz="3600" dirty="0"/>
              <a:t>greatest form of praise is the sound of consecrated feet seeking out the lost and helpless</a:t>
            </a:r>
            <a:r>
              <a:rPr lang="en-US" sz="3600" dirty="0" smtClean="0"/>
              <a:t>.”</a:t>
            </a:r>
            <a:endParaRPr lang="en-US" sz="3600" dirty="0"/>
          </a:p>
        </p:txBody>
      </p:sp>
      <p:sp>
        <p:nvSpPr>
          <p:cNvPr id="5" name="Content Placeholder 4"/>
          <p:cNvSpPr>
            <a:spLocks noGrp="1"/>
          </p:cNvSpPr>
          <p:nvPr>
            <p:ph sz="quarter" idx="14"/>
          </p:nvPr>
        </p:nvSpPr>
        <p:spPr/>
        <p:txBody>
          <a:bodyPr/>
          <a:lstStyle/>
          <a:p>
            <a:endParaRPr lang="en-US" dirty="0"/>
          </a:p>
        </p:txBody>
      </p:sp>
      <p:sp>
        <p:nvSpPr>
          <p:cNvPr id="2" name="Title 1"/>
          <p:cNvSpPr>
            <a:spLocks noGrp="1"/>
          </p:cNvSpPr>
          <p:nvPr>
            <p:ph type="title"/>
          </p:nvPr>
        </p:nvSpPr>
        <p:spPr>
          <a:xfrm>
            <a:off x="609600" y="152400"/>
            <a:ext cx="7924800" cy="579438"/>
          </a:xfrm>
        </p:spPr>
        <p:txBody>
          <a:bodyPr/>
          <a:lstStyle/>
          <a:p>
            <a:pPr algn="ctr"/>
            <a:r>
              <a:rPr lang="en-US" dirty="0" smtClean="0"/>
              <a:t>Billy Graham</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381375" cy="360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5700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0"/>
            <a:ext cx="39989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087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81000" y="1600200"/>
            <a:ext cx="4191000" cy="4114800"/>
          </a:xfrm>
        </p:spPr>
        <p:txBody>
          <a:bodyPr>
            <a:normAutofit/>
          </a:bodyPr>
          <a:lstStyle/>
          <a:p>
            <a:pPr marL="0" indent="0">
              <a:buNone/>
            </a:pPr>
            <a:r>
              <a:rPr lang="en-US" sz="3200" dirty="0" smtClean="0"/>
              <a:t>“</a:t>
            </a:r>
            <a:r>
              <a:rPr lang="en-US" sz="3200" dirty="0"/>
              <a:t>A Christian is a perfectly free lord of all, subject to none. A Christian is a perfectly dutiful servant of all, subject to all</a:t>
            </a:r>
            <a:r>
              <a:rPr lang="en-US" sz="3200" dirty="0" smtClean="0"/>
              <a:t>.”</a:t>
            </a:r>
            <a:endParaRPr lang="en-US" sz="3200" dirty="0"/>
          </a:p>
        </p:txBody>
      </p:sp>
      <p:sp>
        <p:nvSpPr>
          <p:cNvPr id="5" name="Content Placeholder 4"/>
          <p:cNvSpPr>
            <a:spLocks noGrp="1"/>
          </p:cNvSpPr>
          <p:nvPr>
            <p:ph sz="quarter" idx="14"/>
          </p:nvPr>
        </p:nvSpPr>
        <p:spPr/>
        <p:txBody>
          <a:bodyPr/>
          <a:lstStyle/>
          <a:p>
            <a:endParaRPr lang="en-US" dirty="0"/>
          </a:p>
        </p:txBody>
      </p:sp>
      <p:sp>
        <p:nvSpPr>
          <p:cNvPr id="2" name="Title 1"/>
          <p:cNvSpPr>
            <a:spLocks noGrp="1"/>
          </p:cNvSpPr>
          <p:nvPr>
            <p:ph type="title"/>
          </p:nvPr>
        </p:nvSpPr>
        <p:spPr>
          <a:xfrm>
            <a:off x="676275" y="152400"/>
            <a:ext cx="7924800" cy="579438"/>
          </a:xfrm>
        </p:spPr>
        <p:txBody>
          <a:bodyPr/>
          <a:lstStyle/>
          <a:p>
            <a:pPr algn="ctr"/>
            <a:r>
              <a:rPr lang="en-US" dirty="0" smtClean="0"/>
              <a:t>Martin Luther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52575"/>
            <a:ext cx="372427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99634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52400"/>
            <a:ext cx="7924800" cy="655638"/>
          </a:xfrm>
        </p:spPr>
        <p:txBody>
          <a:bodyPr/>
          <a:lstStyle/>
          <a:p>
            <a:pPr algn="ctr"/>
            <a:r>
              <a:rPr lang="en-US" sz="4000" dirty="0" smtClean="0"/>
              <a:t>The outward disciplines: Part </a:t>
            </a:r>
            <a:r>
              <a:rPr lang="en-US" sz="4000" dirty="0" smtClean="0"/>
              <a:t>3</a:t>
            </a:r>
            <a:endParaRPr lang="en-US" sz="4000" dirty="0"/>
          </a:p>
        </p:txBody>
      </p:sp>
      <p:sp>
        <p:nvSpPr>
          <p:cNvPr id="3" name="Content Placeholder 2"/>
          <p:cNvSpPr>
            <a:spLocks noGrp="1"/>
          </p:cNvSpPr>
          <p:nvPr>
            <p:ph sz="quarter" idx="4294967295"/>
          </p:nvPr>
        </p:nvSpPr>
        <p:spPr>
          <a:xfrm>
            <a:off x="0" y="990600"/>
            <a:ext cx="9144000" cy="1219200"/>
          </a:xfrm>
        </p:spPr>
        <p:txBody>
          <a:bodyPr>
            <a:noAutofit/>
          </a:bodyPr>
          <a:lstStyle/>
          <a:p>
            <a:pPr marL="0" indent="0" algn="ctr">
              <a:buNone/>
            </a:pPr>
            <a:r>
              <a:rPr lang="en-US" sz="3600" b="1" dirty="0" smtClean="0"/>
              <a:t>Submission, Service &amp; Evangelism</a:t>
            </a:r>
            <a:endParaRPr lang="en-US" sz="3600" b="1"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904999"/>
            <a:ext cx="3581400" cy="342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8962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04800" y="1143000"/>
            <a:ext cx="5410200" cy="4953000"/>
          </a:xfrm>
        </p:spPr>
        <p:txBody>
          <a:bodyPr>
            <a:normAutofit fontScale="92500"/>
          </a:bodyPr>
          <a:lstStyle/>
          <a:p>
            <a:pPr marL="0" indent="0">
              <a:buNone/>
            </a:pPr>
            <a:r>
              <a:rPr lang="en-US" sz="2400" dirty="0" smtClean="0"/>
              <a:t>• </a:t>
            </a:r>
            <a:r>
              <a:rPr lang="en-US" sz="2800" dirty="0" smtClean="0"/>
              <a:t>Submission </a:t>
            </a:r>
            <a:r>
              <a:rPr lang="en-US" sz="2800" dirty="0"/>
              <a:t>is an unpopular, repugnant concept these days</a:t>
            </a:r>
            <a:r>
              <a:rPr lang="en-US" sz="2800" dirty="0" smtClean="0"/>
              <a:t>.</a:t>
            </a:r>
          </a:p>
          <a:p>
            <a:pPr marL="0" indent="0">
              <a:buNone/>
            </a:pPr>
            <a:endParaRPr lang="en-US" sz="2800" dirty="0"/>
          </a:p>
          <a:p>
            <a:pPr marL="0" indent="0">
              <a:buNone/>
            </a:pPr>
            <a:r>
              <a:rPr lang="en-US" sz="2800" dirty="0" smtClean="0"/>
              <a:t>•The </a:t>
            </a:r>
            <a:r>
              <a:rPr lang="en-US" sz="2800" dirty="0"/>
              <a:t>notion of giving away our power conjures images of becoming a doormat, </a:t>
            </a:r>
            <a:r>
              <a:rPr lang="en-US" sz="2800" dirty="0" smtClean="0"/>
              <a:t> </a:t>
            </a:r>
            <a:r>
              <a:rPr lang="en-US" sz="2800" dirty="0"/>
              <a:t>or </a:t>
            </a:r>
            <a:r>
              <a:rPr lang="en-US" sz="2800" dirty="0" smtClean="0"/>
              <a:t>a brain </a:t>
            </a:r>
            <a:r>
              <a:rPr lang="en-US" sz="2800" dirty="0"/>
              <a:t>washed cult follower. </a:t>
            </a:r>
            <a:endParaRPr lang="en-US" sz="2800" dirty="0" smtClean="0"/>
          </a:p>
          <a:p>
            <a:pPr marL="0" indent="0">
              <a:buNone/>
            </a:pPr>
            <a:endParaRPr lang="en-US" sz="2800" dirty="0"/>
          </a:p>
          <a:p>
            <a:r>
              <a:rPr lang="en-US" sz="2800" dirty="0" smtClean="0"/>
              <a:t>But </a:t>
            </a:r>
            <a:r>
              <a:rPr lang="en-US" sz="2800" dirty="0"/>
              <a:t>this perception is miles away from the biblical model of submission.</a:t>
            </a:r>
          </a:p>
          <a:p>
            <a:endParaRPr lang="en-US" sz="2400" dirty="0"/>
          </a:p>
        </p:txBody>
      </p:sp>
      <p:sp>
        <p:nvSpPr>
          <p:cNvPr id="6" name="Content Placeholder 5"/>
          <p:cNvSpPr>
            <a:spLocks noGrp="1"/>
          </p:cNvSpPr>
          <p:nvPr>
            <p:ph sz="quarter" idx="14"/>
          </p:nvPr>
        </p:nvSpPr>
        <p:spPr/>
        <p:txBody>
          <a:bodyPr/>
          <a:lstStyle/>
          <a:p>
            <a:endParaRPr lang="en-US" dirty="0"/>
          </a:p>
        </p:txBody>
      </p:sp>
      <p:sp>
        <p:nvSpPr>
          <p:cNvPr id="3" name="Title 2"/>
          <p:cNvSpPr>
            <a:spLocks noGrp="1"/>
          </p:cNvSpPr>
          <p:nvPr>
            <p:ph type="title"/>
          </p:nvPr>
        </p:nvSpPr>
        <p:spPr>
          <a:xfrm>
            <a:off x="609600" y="152400"/>
            <a:ext cx="7924800" cy="579438"/>
          </a:xfrm>
        </p:spPr>
        <p:txBody>
          <a:bodyPr/>
          <a:lstStyle/>
          <a:p>
            <a:pPr algn="ctr"/>
            <a:r>
              <a:rPr lang="en-US" dirty="0" smtClean="0"/>
              <a:t>Submission</a:t>
            </a:r>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6096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093" y="2971800"/>
            <a:ext cx="2889071"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3986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anim calcmode="lin" valueType="num">
                                      <p:cBhvr>
                                        <p:cTn id="9" dur="1000" fill="hold"/>
                                        <p:tgtEl>
                                          <p:spTgt spid="3076"/>
                                        </p:tgtEl>
                                        <p:attrNameLst>
                                          <p:attrName>ppt_w</p:attrName>
                                        </p:attrNameLst>
                                      </p:cBhvr>
                                      <p:tavLst>
                                        <p:tav tm="0">
                                          <p:val>
                                            <p:fltVal val="0"/>
                                          </p:val>
                                        </p:tav>
                                        <p:tav tm="100000">
                                          <p:val>
                                            <p:strVal val="#ppt_w"/>
                                          </p:val>
                                        </p:tav>
                                      </p:tavLst>
                                    </p:anim>
                                    <p:anim calcmode="lin" valueType="num">
                                      <p:cBhvr>
                                        <p:cTn id="10" dur="1000" fill="hold"/>
                                        <p:tgtEl>
                                          <p:spTgt spid="3076"/>
                                        </p:tgtEl>
                                        <p:attrNameLst>
                                          <p:attrName>ppt_h</p:attrName>
                                        </p:attrNameLst>
                                      </p:cBhvr>
                                      <p:tavLst>
                                        <p:tav tm="0">
                                          <p:val>
                                            <p:fltVal val="0"/>
                                          </p:val>
                                        </p:tav>
                                        <p:tav tm="100000">
                                          <p:val>
                                            <p:strVal val="#ppt_h"/>
                                          </p:val>
                                        </p:tav>
                                      </p:tavLst>
                                    </p:anim>
                                    <p:anim calcmode="lin" valueType="num">
                                      <p:cBhvr>
                                        <p:cTn id="11" dur="1000" fill="hold"/>
                                        <p:tgtEl>
                                          <p:spTgt spid="3076"/>
                                        </p:tgtEl>
                                        <p:attrNameLst>
                                          <p:attrName>style.rotation</p:attrName>
                                        </p:attrNameLst>
                                      </p:cBhvr>
                                      <p:tavLst>
                                        <p:tav tm="0">
                                          <p:val>
                                            <p:fltVal val="90"/>
                                          </p:val>
                                        </p:tav>
                                        <p:tav tm="100000">
                                          <p:val>
                                            <p:fltVal val="0"/>
                                          </p:val>
                                        </p:tav>
                                      </p:tavLst>
                                    </p:anim>
                                    <p:animEffect transition="in" filter="fade">
                                      <p:cBhvr>
                                        <p:cTn id="12" dur="1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31"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1000" fill="hold"/>
                                        <p:tgtEl>
                                          <p:spTgt spid="3077"/>
                                        </p:tgtEl>
                                        <p:attrNameLst>
                                          <p:attrName>ppt_w</p:attrName>
                                        </p:attrNameLst>
                                      </p:cBhvr>
                                      <p:tavLst>
                                        <p:tav tm="0">
                                          <p:val>
                                            <p:fltVal val="0"/>
                                          </p:val>
                                        </p:tav>
                                        <p:tav tm="100000">
                                          <p:val>
                                            <p:strVal val="#ppt_w"/>
                                          </p:val>
                                        </p:tav>
                                      </p:tavLst>
                                    </p:anim>
                                    <p:anim calcmode="lin" valueType="num">
                                      <p:cBhvr>
                                        <p:cTn id="20" dur="1000" fill="hold"/>
                                        <p:tgtEl>
                                          <p:spTgt spid="3077"/>
                                        </p:tgtEl>
                                        <p:attrNameLst>
                                          <p:attrName>ppt_h</p:attrName>
                                        </p:attrNameLst>
                                      </p:cBhvr>
                                      <p:tavLst>
                                        <p:tav tm="0">
                                          <p:val>
                                            <p:fltVal val="0"/>
                                          </p:val>
                                        </p:tav>
                                        <p:tav tm="100000">
                                          <p:val>
                                            <p:strVal val="#ppt_h"/>
                                          </p:val>
                                        </p:tav>
                                      </p:tavLst>
                                    </p:anim>
                                    <p:anim calcmode="lin" valueType="num">
                                      <p:cBhvr>
                                        <p:cTn id="21" dur="1000" fill="hold"/>
                                        <p:tgtEl>
                                          <p:spTgt spid="3077"/>
                                        </p:tgtEl>
                                        <p:attrNameLst>
                                          <p:attrName>style.rotation</p:attrName>
                                        </p:attrNameLst>
                                      </p:cBhvr>
                                      <p:tavLst>
                                        <p:tav tm="0">
                                          <p:val>
                                            <p:fltVal val="90"/>
                                          </p:val>
                                        </p:tav>
                                        <p:tav tm="100000">
                                          <p:val>
                                            <p:fltVal val="0"/>
                                          </p:val>
                                        </p:tav>
                                      </p:tavLst>
                                    </p:anim>
                                    <p:animEffect transition="in" filter="fade">
                                      <p:cBhvr>
                                        <p:cTn id="22" dur="10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0" y="152400"/>
            <a:ext cx="9144000" cy="6172200"/>
          </a:xfrm>
        </p:spPr>
        <p:txBody>
          <a:bodyPr/>
          <a:lstStyle/>
          <a:p>
            <a:pPr lvl="0"/>
            <a:r>
              <a:rPr lang="en-US" sz="2600" dirty="0"/>
              <a:t>Biblical submission does not trap people in abusive relationships that rob them of their freedom</a:t>
            </a:r>
            <a:r>
              <a:rPr lang="en-US" sz="2600" dirty="0" smtClean="0"/>
              <a:t>.</a:t>
            </a:r>
          </a:p>
          <a:p>
            <a:pPr lvl="0"/>
            <a:endParaRPr lang="en-US" sz="2400" dirty="0"/>
          </a:p>
          <a:p>
            <a:pPr lvl="0"/>
            <a:endParaRPr lang="en-US" sz="2400" dirty="0" smtClean="0"/>
          </a:p>
          <a:p>
            <a:pPr lvl="0"/>
            <a:endParaRPr lang="en-US" sz="2400" dirty="0"/>
          </a:p>
          <a:p>
            <a:pPr marL="0" lvl="0" indent="0">
              <a:buNone/>
            </a:pPr>
            <a:endParaRPr lang="en-US" sz="2400" dirty="0" smtClean="0"/>
          </a:p>
          <a:p>
            <a:pPr marL="0" lvl="0" indent="0">
              <a:buNone/>
            </a:pPr>
            <a:endParaRPr lang="en-US" sz="2400" dirty="0" smtClean="0"/>
          </a:p>
          <a:p>
            <a:pPr marL="0" lvl="0" indent="0">
              <a:buNone/>
            </a:pPr>
            <a:endParaRPr lang="en-US" sz="2400" dirty="0"/>
          </a:p>
          <a:p>
            <a:pPr marL="0" lvl="0" indent="0">
              <a:buNone/>
            </a:pPr>
            <a:endParaRPr lang="en-US" sz="2400" dirty="0"/>
          </a:p>
          <a:p>
            <a:pPr lvl="0"/>
            <a:r>
              <a:rPr lang="en-US" sz="2600" dirty="0" smtClean="0"/>
              <a:t>Rather, submission </a:t>
            </a:r>
            <a:r>
              <a:rPr lang="en-US" sz="2600" dirty="0"/>
              <a:t>is </a:t>
            </a:r>
            <a:r>
              <a:rPr lang="en-US" sz="2600" dirty="0" smtClean="0"/>
              <a:t>a </a:t>
            </a:r>
            <a:r>
              <a:rPr lang="en-US" sz="2600" dirty="0"/>
              <a:t>way we allow God’s Kingdom agenda to shape our choices, relationships and vocations</a:t>
            </a:r>
            <a:r>
              <a:rPr lang="en-US" sz="2600" dirty="0" smtClean="0"/>
              <a:t>.</a:t>
            </a:r>
            <a:endParaRPr lang="en-US" sz="2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824" y="1371600"/>
            <a:ext cx="4419600" cy="317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44940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76200" y="1600200"/>
            <a:ext cx="4724400" cy="4495800"/>
          </a:xfrm>
        </p:spPr>
        <p:txBody>
          <a:bodyPr/>
          <a:lstStyle/>
          <a:p>
            <a:pPr lvl="0"/>
            <a:r>
              <a:rPr lang="en-US" sz="2600" dirty="0"/>
              <a:t>Aligning our will with God’s will and submitting to each other out of love and reverence for Christ</a:t>
            </a:r>
            <a:r>
              <a:rPr lang="en-US" sz="2600" dirty="0" smtClean="0"/>
              <a:t>.</a:t>
            </a:r>
          </a:p>
          <a:p>
            <a:pPr marL="0" lvl="0" indent="0">
              <a:buNone/>
            </a:pPr>
            <a:endParaRPr lang="en-US" sz="2600" dirty="0"/>
          </a:p>
          <a:p>
            <a:pPr lvl="0"/>
            <a:r>
              <a:rPr lang="en-US" sz="2600" dirty="0"/>
              <a:t>It is a desire to have Jesus as Master of our </a:t>
            </a:r>
            <a:r>
              <a:rPr lang="en-US" sz="2600" dirty="0" smtClean="0"/>
              <a:t>lives in </a:t>
            </a:r>
            <a:r>
              <a:rPr lang="en-US" sz="2600" dirty="0"/>
              <a:t>absolutely every way.</a:t>
            </a:r>
          </a:p>
          <a:p>
            <a:endParaRPr lang="en-US" dirty="0"/>
          </a:p>
        </p:txBody>
      </p:sp>
      <p:sp>
        <p:nvSpPr>
          <p:cNvPr id="5" name="Content Placeholder 4"/>
          <p:cNvSpPr>
            <a:spLocks noGrp="1"/>
          </p:cNvSpPr>
          <p:nvPr>
            <p:ph sz="quarter" idx="14"/>
          </p:nvPr>
        </p:nvSpPr>
        <p:spPr/>
        <p:txBody>
          <a:bodyPr/>
          <a:lstStyle/>
          <a:p>
            <a:endParaRPr lang="en-US" dirty="0"/>
          </a:p>
        </p:txBody>
      </p:sp>
      <p:sp>
        <p:nvSpPr>
          <p:cNvPr id="3" name="Title 2"/>
          <p:cNvSpPr>
            <a:spLocks noGrp="1"/>
          </p:cNvSpPr>
          <p:nvPr>
            <p:ph type="title"/>
          </p:nvPr>
        </p:nvSpPr>
        <p:spPr>
          <a:xfrm>
            <a:off x="609600" y="152400"/>
            <a:ext cx="7924800" cy="655638"/>
          </a:xfrm>
        </p:spPr>
        <p:txBody>
          <a:bodyPr/>
          <a:lstStyle/>
          <a:p>
            <a:pPr algn="ctr"/>
            <a:r>
              <a:rPr lang="en-US" dirty="0" smtClean="0"/>
              <a:t>Biblical Submission defined</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6957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89324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03238"/>
          </a:xfrm>
        </p:spPr>
        <p:txBody>
          <a:bodyPr/>
          <a:lstStyle/>
          <a:p>
            <a:pPr algn="ctr"/>
            <a:r>
              <a:rPr lang="en-US" dirty="0" smtClean="0"/>
              <a:t>7 Acts of Submission</a:t>
            </a:r>
            <a:endParaRPr lang="en-US" dirty="0"/>
          </a:p>
        </p:txBody>
      </p:sp>
      <p:sp>
        <p:nvSpPr>
          <p:cNvPr id="3" name="Content Placeholder 2"/>
          <p:cNvSpPr>
            <a:spLocks noGrp="1"/>
          </p:cNvSpPr>
          <p:nvPr>
            <p:ph sz="quarter" idx="13"/>
          </p:nvPr>
        </p:nvSpPr>
        <p:spPr>
          <a:xfrm>
            <a:off x="152400" y="1143000"/>
            <a:ext cx="8839200" cy="4876800"/>
          </a:xfrm>
        </p:spPr>
        <p:txBody>
          <a:bodyPr>
            <a:normAutofit/>
          </a:bodyPr>
          <a:lstStyle/>
          <a:p>
            <a:pPr marL="457200" indent="-457200">
              <a:buFont typeface="+mj-lt"/>
              <a:buAutoNum type="arabicPeriod"/>
            </a:pPr>
            <a:r>
              <a:rPr lang="en-US" sz="2400" dirty="0" smtClean="0"/>
              <a:t>Submission to the Triune God.</a:t>
            </a:r>
          </a:p>
          <a:p>
            <a:pPr marL="457200" indent="-457200">
              <a:buFont typeface="+mj-lt"/>
              <a:buAutoNum type="arabicPeriod"/>
            </a:pPr>
            <a:r>
              <a:rPr lang="en-US" sz="2400" dirty="0"/>
              <a:t>Submission </a:t>
            </a:r>
            <a:r>
              <a:rPr lang="en-US" sz="2400" dirty="0" smtClean="0"/>
              <a:t>to the Scriptures.</a:t>
            </a:r>
          </a:p>
          <a:p>
            <a:pPr marL="457200" indent="-457200">
              <a:buFont typeface="+mj-lt"/>
              <a:buAutoNum type="arabicPeriod"/>
            </a:pPr>
            <a:r>
              <a:rPr lang="en-US" sz="2400" dirty="0"/>
              <a:t>Submission </a:t>
            </a:r>
            <a:r>
              <a:rPr lang="en-US" sz="2400" dirty="0" smtClean="0"/>
              <a:t>to our families.</a:t>
            </a:r>
          </a:p>
          <a:p>
            <a:pPr marL="457200" indent="-457200">
              <a:buFont typeface="+mj-lt"/>
              <a:buAutoNum type="arabicPeriod"/>
            </a:pPr>
            <a:r>
              <a:rPr lang="en-US" sz="2400" dirty="0"/>
              <a:t>Submission </a:t>
            </a:r>
            <a:r>
              <a:rPr lang="en-US" sz="2400" dirty="0" smtClean="0"/>
              <a:t>to the believing community.</a:t>
            </a:r>
          </a:p>
          <a:p>
            <a:pPr marL="457200" indent="-457200">
              <a:buFont typeface="+mj-lt"/>
              <a:buAutoNum type="arabicPeriod"/>
            </a:pPr>
            <a:r>
              <a:rPr lang="en-US" sz="2400" dirty="0"/>
              <a:t>Submission </a:t>
            </a:r>
            <a:r>
              <a:rPr lang="en-US" sz="2400" dirty="0" smtClean="0"/>
              <a:t>to our neighbors.</a:t>
            </a:r>
          </a:p>
          <a:p>
            <a:pPr marL="457200" indent="-457200">
              <a:buFont typeface="+mj-lt"/>
              <a:buAutoNum type="arabicPeriod"/>
            </a:pPr>
            <a:r>
              <a:rPr lang="en-US" sz="2400" dirty="0"/>
              <a:t>Submission </a:t>
            </a:r>
            <a:r>
              <a:rPr lang="en-US" sz="2400" dirty="0" smtClean="0"/>
              <a:t>to the broken and despised.</a:t>
            </a:r>
          </a:p>
          <a:p>
            <a:pPr marL="457200" indent="-457200">
              <a:buFont typeface="+mj-lt"/>
              <a:buAutoNum type="arabicPeriod"/>
            </a:pPr>
            <a:r>
              <a:rPr lang="en-US" sz="2400" dirty="0"/>
              <a:t>Submission </a:t>
            </a:r>
            <a:r>
              <a:rPr lang="en-US" sz="2400" dirty="0" smtClean="0"/>
              <a:t>to the world.</a:t>
            </a:r>
          </a:p>
          <a:p>
            <a:pPr marL="457200" indent="-457200">
              <a:buFont typeface="+mj-lt"/>
              <a:buAutoNum type="arabicPeriod"/>
            </a:pPr>
            <a:endParaRPr lang="en-US" sz="2400" dirty="0" smtClean="0"/>
          </a:p>
          <a:p>
            <a:pPr marL="457200" indent="-457200">
              <a:buFont typeface="+mj-lt"/>
              <a:buAutoNum type="arabicPeriod"/>
            </a:pP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30657"/>
            <a:ext cx="3124200" cy="393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25413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924800" cy="503238"/>
          </a:xfrm>
        </p:spPr>
        <p:txBody>
          <a:bodyPr/>
          <a:lstStyle/>
          <a:p>
            <a:pPr algn="ctr"/>
            <a:r>
              <a:rPr lang="en-US" dirty="0" smtClean="0"/>
              <a:t>Service</a:t>
            </a:r>
            <a:endParaRPr lang="en-US" dirty="0"/>
          </a:p>
        </p:txBody>
      </p:sp>
      <p:sp>
        <p:nvSpPr>
          <p:cNvPr id="4" name="Content Placeholder 3"/>
          <p:cNvSpPr>
            <a:spLocks noGrp="1"/>
          </p:cNvSpPr>
          <p:nvPr>
            <p:ph sz="quarter" idx="13"/>
          </p:nvPr>
        </p:nvSpPr>
        <p:spPr>
          <a:xfrm>
            <a:off x="30707" y="838200"/>
            <a:ext cx="8991600" cy="5638800"/>
          </a:xfrm>
        </p:spPr>
        <p:txBody>
          <a:bodyPr/>
          <a:lstStyle/>
          <a:p>
            <a:pPr lvl="0"/>
            <a:r>
              <a:rPr lang="en-US" sz="2600" dirty="0"/>
              <a:t>Submission and service function </a:t>
            </a:r>
            <a:r>
              <a:rPr lang="en-US" sz="2600" dirty="0" smtClean="0"/>
              <a:t>concurrently and naturally lead one into the other.</a:t>
            </a:r>
          </a:p>
          <a:p>
            <a:pPr marL="0" lvl="0" indent="0">
              <a:buNone/>
            </a:pPr>
            <a:endParaRPr lang="en-US" sz="2600" dirty="0" smtClean="0"/>
          </a:p>
          <a:p>
            <a:pPr lvl="0"/>
            <a:r>
              <a:rPr lang="en-US" sz="2600" dirty="0"/>
              <a:t>More than any other single way, the grace of humility is worked into our lives through the discipline of service</a:t>
            </a:r>
            <a:r>
              <a:rPr lang="en-US" sz="2600" dirty="0" smtClean="0"/>
              <a:t>.</a:t>
            </a:r>
          </a:p>
          <a:p>
            <a:pPr marL="0" lvl="0" indent="0">
              <a:buNone/>
            </a:pPr>
            <a:endParaRPr lang="en-US" sz="2600" dirty="0"/>
          </a:p>
          <a:p>
            <a:pPr lvl="0"/>
            <a:r>
              <a:rPr lang="en-US" sz="2600" dirty="0"/>
              <a:t>Service is not a list of things to do, though in it we discover things to do. It is not </a:t>
            </a:r>
            <a:r>
              <a:rPr lang="en-US" sz="2600" dirty="0"/>
              <a:t>a</a:t>
            </a:r>
            <a:r>
              <a:rPr lang="en-US" sz="2600" dirty="0" smtClean="0"/>
              <a:t> </a:t>
            </a:r>
            <a:r>
              <a:rPr lang="en-US" sz="2600" dirty="0"/>
              <a:t>code of ethics, but a way of living.</a:t>
            </a:r>
          </a:p>
          <a:p>
            <a:pPr lvl="0"/>
            <a:endParaRPr lang="en-US" sz="2400" dirty="0"/>
          </a:p>
          <a:p>
            <a:endParaRPr lang="en-US" dirty="0"/>
          </a:p>
        </p:txBody>
      </p:sp>
    </p:spTree>
    <p:extLst>
      <p:ext uri="{BB962C8B-B14F-4D97-AF65-F5344CB8AC3E}">
        <p14:creationId xmlns:p14="http://schemas.microsoft.com/office/powerpoint/2010/main" val="141255058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0" y="76200"/>
            <a:ext cx="8991600" cy="6019800"/>
          </a:xfrm>
        </p:spPr>
        <p:txBody>
          <a:bodyPr/>
          <a:lstStyle/>
          <a:p>
            <a:pPr lvl="0"/>
            <a:r>
              <a:rPr lang="en-US" sz="2600" dirty="0"/>
              <a:t>Service is a way of offering resources, time, treasure, influence and expertise for the care, protection, justice and nurture of others. </a:t>
            </a:r>
            <a:endParaRPr lang="en-US" sz="2600" dirty="0" smtClean="0"/>
          </a:p>
          <a:p>
            <a:pPr marL="0" lvl="0" indent="0">
              <a:buNone/>
            </a:pPr>
            <a:endParaRPr lang="en-US" sz="2600" dirty="0"/>
          </a:p>
          <a:p>
            <a:pPr lvl="0"/>
            <a:r>
              <a:rPr lang="en-US" sz="2600" dirty="0" smtClean="0"/>
              <a:t>Service is using </a:t>
            </a:r>
            <a:r>
              <a:rPr lang="en-US" sz="2600" dirty="0"/>
              <a:t>your gifts to build the kingdom of God.</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1" y="2286000"/>
            <a:ext cx="3124200" cy="305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28811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1000" fill="hold"/>
                                        <p:tgtEl>
                                          <p:spTgt spid="7170"/>
                                        </p:tgtEl>
                                        <p:attrNameLst>
                                          <p:attrName>ppt_w</p:attrName>
                                        </p:attrNameLst>
                                      </p:cBhvr>
                                      <p:tavLst>
                                        <p:tav tm="0">
                                          <p:val>
                                            <p:fltVal val="0"/>
                                          </p:val>
                                        </p:tav>
                                        <p:tav tm="100000">
                                          <p:val>
                                            <p:strVal val="#ppt_w"/>
                                          </p:val>
                                        </p:tav>
                                      </p:tavLst>
                                    </p:anim>
                                    <p:anim calcmode="lin" valueType="num">
                                      <p:cBhvr>
                                        <p:cTn id="14" dur="1000" fill="hold"/>
                                        <p:tgtEl>
                                          <p:spTgt spid="7170"/>
                                        </p:tgtEl>
                                        <p:attrNameLst>
                                          <p:attrName>ppt_h</p:attrName>
                                        </p:attrNameLst>
                                      </p:cBhvr>
                                      <p:tavLst>
                                        <p:tav tm="0">
                                          <p:val>
                                            <p:fltVal val="0"/>
                                          </p:val>
                                        </p:tav>
                                        <p:tav tm="100000">
                                          <p:val>
                                            <p:strVal val="#ppt_h"/>
                                          </p:val>
                                        </p:tav>
                                      </p:tavLst>
                                    </p:anim>
                                    <p:anim calcmode="lin" valueType="num">
                                      <p:cBhvr>
                                        <p:cTn id="15" dur="1000" fill="hold"/>
                                        <p:tgtEl>
                                          <p:spTgt spid="7170"/>
                                        </p:tgtEl>
                                        <p:attrNameLst>
                                          <p:attrName>style.rotation</p:attrName>
                                        </p:attrNameLst>
                                      </p:cBhvr>
                                      <p:tavLst>
                                        <p:tav tm="0">
                                          <p:val>
                                            <p:fltVal val="90"/>
                                          </p:val>
                                        </p:tav>
                                        <p:tav tm="100000">
                                          <p:val>
                                            <p:fltVal val="0"/>
                                          </p:val>
                                        </p:tav>
                                      </p:tavLst>
                                    </p:anim>
                                    <p:animEffect transition="in" filter="fade">
                                      <p:cBhvr>
                                        <p:cTn id="16"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1870</TotalTime>
  <Words>644</Words>
  <Application>Microsoft Office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PowerPoint Presentation</vt:lpstr>
      <vt:lpstr>Martin Luther</vt:lpstr>
      <vt:lpstr>The outward disciplines: Part 3</vt:lpstr>
      <vt:lpstr>Submission</vt:lpstr>
      <vt:lpstr>PowerPoint Presentation</vt:lpstr>
      <vt:lpstr>Biblical Submission defined</vt:lpstr>
      <vt:lpstr>7 Acts of Submission</vt:lpstr>
      <vt:lpstr>Service</vt:lpstr>
      <vt:lpstr>PowerPoint Presentation</vt:lpstr>
      <vt:lpstr>Every Christian is expected to serve</vt:lpstr>
      <vt:lpstr>The point is…</vt:lpstr>
      <vt:lpstr>Evangelism</vt:lpstr>
      <vt:lpstr>Evangelism is expected</vt:lpstr>
      <vt:lpstr>Evangelism is empowered</vt:lpstr>
      <vt:lpstr>PowerPoint Presentation</vt:lpstr>
      <vt:lpstr>Billy Graham</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dc:title>
  <dc:creator>Briton</dc:creator>
  <cp:lastModifiedBy>Briton</cp:lastModifiedBy>
  <cp:revision>327</cp:revision>
  <dcterms:created xsi:type="dcterms:W3CDTF">2012-03-25T18:07:10Z</dcterms:created>
  <dcterms:modified xsi:type="dcterms:W3CDTF">2012-05-20T01:38:58Z</dcterms:modified>
</cp:coreProperties>
</file>