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87" r:id="rId2"/>
    <p:sldId id="256" r:id="rId3"/>
    <p:sldId id="258" r:id="rId4"/>
    <p:sldId id="288" r:id="rId5"/>
    <p:sldId id="276" r:id="rId6"/>
    <p:sldId id="277" r:id="rId7"/>
    <p:sldId id="278" r:id="rId8"/>
    <p:sldId id="279" r:id="rId9"/>
    <p:sldId id="280" r:id="rId10"/>
    <p:sldId id="289" r:id="rId11"/>
    <p:sldId id="281" r:id="rId12"/>
    <p:sldId id="282" r:id="rId13"/>
    <p:sldId id="283" r:id="rId14"/>
    <p:sldId id="284" r:id="rId15"/>
    <p:sldId id="285" r:id="rId16"/>
    <p:sldId id="291" r:id="rId17"/>
    <p:sldId id="29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p:cViewPr>
        <p:scale>
          <a:sx n="70" d="100"/>
          <a:sy n="70" d="100"/>
        </p:scale>
        <p:origin x="-1398" y="-90"/>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2EB4E95-8A54-4800-B32A-10F3BE12A20D}" type="datetimeFigureOut">
              <a:rPr lang="en-US" smtClean="0"/>
              <a:t>5/5/2012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B4E95-8A54-4800-B32A-10F3BE12A20D}" type="datetimeFigureOut">
              <a:rPr lang="en-US" smtClean="0"/>
              <a:t>5/5/2012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B4E95-8A54-4800-B32A-10F3BE12A20D}" type="datetimeFigureOut">
              <a:rPr lang="en-US" smtClean="0"/>
              <a:t>5/5/2012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2EB4E95-8A54-4800-B32A-10F3BE12A20D}" type="datetimeFigureOut">
              <a:rPr lang="en-US" smtClean="0"/>
              <a:t>5/5/2012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B4E95-8A54-4800-B32A-10F3BE12A20D}" type="datetimeFigureOut">
              <a:rPr lang="en-US" smtClean="0"/>
              <a:t>5/5/2012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2EB4E95-8A54-4800-B32A-10F3BE12A20D}" type="datetimeFigureOut">
              <a:rPr lang="en-US" smtClean="0"/>
              <a:t>5/5/2012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2EB4E95-8A54-4800-B32A-10F3BE12A20D}" type="datetimeFigureOut">
              <a:rPr lang="en-US" smtClean="0"/>
              <a:t>5/5/2012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EB4E95-8A54-4800-B32A-10F3BE12A20D}" type="datetimeFigureOut">
              <a:rPr lang="en-US" smtClean="0"/>
              <a:t>5/5/2012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B4E95-8A54-4800-B32A-10F3BE12A20D}" type="datetimeFigureOut">
              <a:rPr lang="en-US" smtClean="0"/>
              <a:t>5/5/2012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B4E95-8A54-4800-B32A-10F3BE12A20D}" type="datetimeFigureOut">
              <a:rPr lang="en-US" smtClean="0"/>
              <a:t>5/5/2012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B4E95-8A54-4800-B32A-10F3BE12A20D}" type="datetimeFigureOut">
              <a:rPr lang="en-US" smtClean="0"/>
              <a:t>5/5/2012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2EB4E95-8A54-4800-B32A-10F3BE12A20D}" type="datetimeFigureOut">
              <a:rPr lang="en-US" smtClean="0"/>
              <a:t>5/5/2012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2D85574-D998-4F49-B737-7E23EA673DCE}"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152400" y="76200"/>
            <a:ext cx="8991600" cy="5638800"/>
          </a:xfrm>
        </p:spPr>
        <p:txBody>
          <a:bodyPr>
            <a:normAutofit/>
          </a:bodyPr>
          <a:lstStyle/>
          <a:p>
            <a:r>
              <a:rPr lang="en-US" sz="4400" dirty="0" smtClean="0"/>
              <a:t>Come in and &amp; find a seat by yourself.</a:t>
            </a:r>
          </a:p>
          <a:p>
            <a:r>
              <a:rPr lang="en-US" sz="4400" dirty="0" smtClean="0"/>
              <a:t>Please </a:t>
            </a:r>
            <a:r>
              <a:rPr lang="en-US" sz="4400" u="sng" dirty="0" smtClean="0"/>
              <a:t>do not </a:t>
            </a:r>
            <a:r>
              <a:rPr lang="en-US" sz="4400" dirty="0" smtClean="0"/>
              <a:t>talk to anyone…sit in absolute silence until I begin the lesson.</a:t>
            </a:r>
          </a:p>
          <a:p>
            <a:r>
              <a:rPr lang="en-US" sz="4400" dirty="0" smtClean="0"/>
              <a:t>Take this time to quiet your heart before the Lord.</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505200"/>
            <a:ext cx="1752600" cy="216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4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7924800" cy="579438"/>
          </a:xfrm>
        </p:spPr>
        <p:txBody>
          <a:bodyPr/>
          <a:lstStyle/>
          <a:p>
            <a:pPr algn="ctr"/>
            <a:r>
              <a:rPr lang="en-US" dirty="0" smtClean="0"/>
              <a:t>The discipline of solitude</a:t>
            </a:r>
            <a:endParaRPr lang="en-US" dirty="0"/>
          </a:p>
        </p:txBody>
      </p:sp>
      <p:sp>
        <p:nvSpPr>
          <p:cNvPr id="4" name="Content Placeholder 3"/>
          <p:cNvSpPr>
            <a:spLocks noGrp="1"/>
          </p:cNvSpPr>
          <p:nvPr>
            <p:ph sz="quarter" idx="13"/>
          </p:nvPr>
        </p:nvSpPr>
        <p:spPr>
          <a:xfrm>
            <a:off x="76200" y="838200"/>
            <a:ext cx="8915400" cy="5334000"/>
          </a:xfrm>
        </p:spPr>
        <p:txBody>
          <a:bodyPr>
            <a:normAutofit lnSpcReduction="10000"/>
          </a:bodyPr>
          <a:lstStyle/>
          <a:p>
            <a:pPr lvl="0"/>
            <a:r>
              <a:rPr lang="en-US" sz="2400" b="1" dirty="0"/>
              <a:t>The Discipline of Solitude- </a:t>
            </a:r>
            <a:r>
              <a:rPr lang="en-US" sz="2400" dirty="0"/>
              <a:t>is the voluntary and temporary withdrawing to privacy for spiritual purposes</a:t>
            </a:r>
            <a:r>
              <a:rPr lang="en-US" sz="2400" dirty="0" smtClean="0"/>
              <a:t>.</a:t>
            </a:r>
          </a:p>
          <a:p>
            <a:pPr lvl="0"/>
            <a:endParaRPr lang="en-US" sz="2400" dirty="0"/>
          </a:p>
          <a:p>
            <a:pPr lvl="0"/>
            <a:r>
              <a:rPr lang="en-US" sz="2400" dirty="0" smtClean="0"/>
              <a:t>Solitude shows us who we are </a:t>
            </a:r>
            <a:r>
              <a:rPr lang="en-US" sz="2400" dirty="0"/>
              <a:t>when productivity and recognition fall away and God is the only one watching us</a:t>
            </a:r>
            <a:r>
              <a:rPr lang="en-US" sz="2400" dirty="0" smtClean="0"/>
              <a:t>?</a:t>
            </a:r>
          </a:p>
          <a:p>
            <a:pPr marL="0" lvl="0" indent="0">
              <a:buNone/>
            </a:pPr>
            <a:endParaRPr lang="en-US" sz="2400" dirty="0"/>
          </a:p>
          <a:p>
            <a:pPr lvl="0"/>
            <a:r>
              <a:rPr lang="en-US" sz="2400" dirty="0"/>
              <a:t>We need solitude to unmask the false </a:t>
            </a:r>
            <a:r>
              <a:rPr lang="en-US" sz="2400" dirty="0" smtClean="0"/>
              <a:t>self</a:t>
            </a:r>
            <a:r>
              <a:rPr lang="en-US" sz="2400" dirty="0"/>
              <a:t> </a:t>
            </a:r>
            <a:r>
              <a:rPr lang="en-US" sz="2400" dirty="0" smtClean="0"/>
              <a:t>and to find our identity in Christ.</a:t>
            </a:r>
          </a:p>
          <a:p>
            <a:pPr marL="0" lvl="0" indent="0">
              <a:buNone/>
            </a:pPr>
            <a:endParaRPr lang="en-US" sz="2400" dirty="0"/>
          </a:p>
          <a:p>
            <a:pPr lvl="0"/>
            <a:r>
              <a:rPr lang="en-US" sz="2400" dirty="0" smtClean="0"/>
              <a:t>When we are able to get alone </a:t>
            </a:r>
            <a:r>
              <a:rPr lang="en-US" sz="2400" dirty="0"/>
              <a:t>without </a:t>
            </a:r>
            <a:r>
              <a:rPr lang="en-US" sz="2400" dirty="0" smtClean="0"/>
              <a:t>distractions we put </a:t>
            </a:r>
            <a:r>
              <a:rPr lang="en-US" sz="2400" dirty="0"/>
              <a:t>ourselves in </a:t>
            </a:r>
            <a:r>
              <a:rPr lang="en-US" sz="2400" dirty="0" smtClean="0"/>
              <a:t>a much better </a:t>
            </a:r>
            <a:r>
              <a:rPr lang="en-US" sz="2400" dirty="0"/>
              <a:t>place </a:t>
            </a:r>
            <a:r>
              <a:rPr lang="en-US" sz="2400" dirty="0" smtClean="0"/>
              <a:t>for </a:t>
            </a:r>
            <a:r>
              <a:rPr lang="en-US" sz="2400" dirty="0"/>
              <a:t>God </a:t>
            </a:r>
            <a:r>
              <a:rPr lang="en-US" sz="2400" dirty="0" smtClean="0"/>
              <a:t>to </a:t>
            </a:r>
            <a:r>
              <a:rPr lang="en-US" sz="2400" dirty="0"/>
              <a:t>reveal things to us that we might not have </a:t>
            </a:r>
            <a:r>
              <a:rPr lang="en-US" sz="2400" dirty="0" smtClean="0"/>
              <a:t>noticed </a:t>
            </a:r>
            <a:r>
              <a:rPr lang="en-US" sz="2400" dirty="0"/>
              <a:t>in the normal preoccupations of life.</a:t>
            </a:r>
          </a:p>
          <a:p>
            <a:pPr lvl="0"/>
            <a:endParaRPr lang="en-US" sz="2400" dirty="0"/>
          </a:p>
          <a:p>
            <a:endParaRPr lang="en-US" dirty="0"/>
          </a:p>
        </p:txBody>
      </p:sp>
    </p:spTree>
    <p:extLst>
      <p:ext uri="{BB962C8B-B14F-4D97-AF65-F5344CB8AC3E}">
        <p14:creationId xmlns:p14="http://schemas.microsoft.com/office/powerpoint/2010/main" val="2267181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931" y="152400"/>
            <a:ext cx="8991600" cy="1143000"/>
          </a:xfrm>
        </p:spPr>
        <p:txBody>
          <a:bodyPr/>
          <a:lstStyle/>
          <a:p>
            <a:pPr algn="ctr"/>
            <a:r>
              <a:rPr lang="en-US" dirty="0" smtClean="0"/>
              <a:t>9 Reasons to practice the disciplines of silence &amp; solitude</a:t>
            </a:r>
            <a:endParaRPr lang="en-US" dirty="0"/>
          </a:p>
        </p:txBody>
      </p:sp>
      <p:sp>
        <p:nvSpPr>
          <p:cNvPr id="4" name="Content Placeholder 3"/>
          <p:cNvSpPr>
            <a:spLocks noGrp="1"/>
          </p:cNvSpPr>
          <p:nvPr>
            <p:ph sz="quarter" idx="13"/>
          </p:nvPr>
        </p:nvSpPr>
        <p:spPr>
          <a:xfrm>
            <a:off x="152400" y="1524000"/>
            <a:ext cx="8839200" cy="4800600"/>
          </a:xfrm>
        </p:spPr>
        <p:txBody>
          <a:bodyPr>
            <a:normAutofit/>
          </a:bodyPr>
          <a:lstStyle/>
          <a:p>
            <a:pPr marL="457200" indent="-457200">
              <a:buFont typeface="+mj-lt"/>
              <a:buAutoNum type="arabicPeriod"/>
            </a:pPr>
            <a:r>
              <a:rPr lang="en-US" sz="2400" b="1" dirty="0" smtClean="0"/>
              <a:t>Jesus did it- </a:t>
            </a:r>
            <a:r>
              <a:rPr lang="en-US" sz="2000" dirty="0" smtClean="0"/>
              <a:t>Mt 4, 14; Mk 1; Lk 4</a:t>
            </a:r>
          </a:p>
          <a:p>
            <a:pPr marL="457200" indent="-457200">
              <a:buFont typeface="+mj-lt"/>
              <a:buAutoNum type="arabicPeriod"/>
            </a:pPr>
            <a:endParaRPr lang="en-US" sz="2000" dirty="0" smtClean="0"/>
          </a:p>
          <a:p>
            <a:pPr marL="457200" indent="-457200">
              <a:buFont typeface="+mj-lt"/>
              <a:buAutoNum type="arabicPeriod"/>
            </a:pPr>
            <a:r>
              <a:rPr lang="en-US" sz="2400" b="1" dirty="0" smtClean="0"/>
              <a:t>They enable us to hear the voice of God better/ less distracted</a:t>
            </a:r>
          </a:p>
          <a:p>
            <a:pPr marL="457200" indent="-457200">
              <a:buFont typeface="+mj-lt"/>
              <a:buAutoNum type="arabicPeriod"/>
            </a:pPr>
            <a:endParaRPr lang="en-US" sz="2400" dirty="0" smtClean="0"/>
          </a:p>
          <a:p>
            <a:pPr marL="457200" indent="-457200">
              <a:buFont typeface="+mj-lt"/>
              <a:buAutoNum type="arabicPeriod"/>
            </a:pPr>
            <a:r>
              <a:rPr lang="en-US" sz="2400" b="1" dirty="0" smtClean="0"/>
              <a:t>They help us express worship to God- </a:t>
            </a:r>
            <a:r>
              <a:rPr lang="en-US" sz="2400" dirty="0" smtClean="0"/>
              <a:t>Habk 2:20, Zeph 1:7</a:t>
            </a:r>
          </a:p>
          <a:p>
            <a:pPr lvl="1"/>
            <a:r>
              <a:rPr lang="en-US" sz="2400" dirty="0" smtClean="0"/>
              <a:t>There are times to speak to God and there are time simply to behold and adore him in silence. (Eccles 5:1b-2*)</a:t>
            </a:r>
          </a:p>
          <a:p>
            <a:pPr marL="0" indent="0">
              <a:buNone/>
            </a:pPr>
            <a:endParaRPr lang="en-US" sz="2400" dirty="0" smtClean="0"/>
          </a:p>
          <a:p>
            <a:pPr>
              <a:buFont typeface="+mj-lt"/>
              <a:buAutoNum type="arabicPeriod"/>
            </a:pPr>
            <a:endParaRPr lang="en-US" sz="2400" dirty="0"/>
          </a:p>
        </p:txBody>
      </p:sp>
    </p:spTree>
    <p:extLst>
      <p:ext uri="{BB962C8B-B14F-4D97-AF65-F5344CB8AC3E}">
        <p14:creationId xmlns:p14="http://schemas.microsoft.com/office/powerpoint/2010/main" val="7261276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0" y="152400"/>
            <a:ext cx="8991600" cy="5867400"/>
          </a:xfrm>
        </p:spPr>
        <p:txBody>
          <a:bodyPr>
            <a:normAutofit/>
          </a:bodyPr>
          <a:lstStyle/>
          <a:p>
            <a:pPr marL="457200" indent="-457200">
              <a:buFont typeface="+mj-lt"/>
              <a:buAutoNum type="arabicPeriod" startAt="4"/>
            </a:pPr>
            <a:r>
              <a:rPr lang="en-US" sz="2400" b="1" dirty="0"/>
              <a:t>They help us express faith in </a:t>
            </a:r>
            <a:r>
              <a:rPr lang="en-US" sz="2400" b="1" dirty="0" smtClean="0"/>
              <a:t>God</a:t>
            </a:r>
          </a:p>
          <a:p>
            <a:pPr marL="742950" lvl="2" indent="-342900"/>
            <a:r>
              <a:rPr lang="en-US" sz="2400" dirty="0"/>
              <a:t>Wordlessness before the Lord with an absence of anxiety communicates trust in his sovereign control</a:t>
            </a:r>
            <a:endParaRPr lang="en-US" sz="1800" dirty="0"/>
          </a:p>
          <a:p>
            <a:pPr marL="457200" indent="-457200">
              <a:buFont typeface="+mj-lt"/>
              <a:buAutoNum type="arabicPeriod" startAt="4"/>
            </a:pPr>
            <a:endParaRPr lang="en-US" sz="2400" b="1" dirty="0" smtClean="0"/>
          </a:p>
          <a:p>
            <a:pPr marL="457200" indent="-457200">
              <a:buFont typeface="+mj-lt"/>
              <a:buAutoNum type="arabicPeriod" startAt="4"/>
            </a:pPr>
            <a:r>
              <a:rPr lang="en-US" sz="2400" b="1" dirty="0" smtClean="0"/>
              <a:t>They help us to seek salvation from sin &amp; guilt- </a:t>
            </a:r>
            <a:r>
              <a:rPr lang="en-US" sz="2400" dirty="0" smtClean="0"/>
              <a:t>Lam 3:25-28*</a:t>
            </a:r>
          </a:p>
          <a:p>
            <a:pPr marL="457200" indent="-457200">
              <a:buFont typeface="+mj-lt"/>
              <a:buAutoNum type="arabicPeriod" startAt="4"/>
            </a:pPr>
            <a:endParaRPr lang="en-US" sz="2400" b="1" dirty="0"/>
          </a:p>
          <a:p>
            <a:pPr marL="457200" indent="-457200">
              <a:buFont typeface="+mj-lt"/>
              <a:buAutoNum type="arabicPeriod" startAt="4"/>
            </a:pPr>
            <a:r>
              <a:rPr lang="en-US" sz="2400" b="1" dirty="0" smtClean="0"/>
              <a:t>They help us find physical and spiritual restoration- </a:t>
            </a:r>
            <a:r>
              <a:rPr lang="en-US" sz="2400" dirty="0" smtClean="0"/>
              <a:t>Mk 6:31</a:t>
            </a:r>
          </a:p>
          <a:p>
            <a:pPr marL="457200" indent="-457200">
              <a:buFont typeface="+mj-lt"/>
              <a:buAutoNum type="arabicPeriod" startAt="4"/>
            </a:pPr>
            <a:endParaRPr lang="en-US" sz="2400" b="1" dirty="0"/>
          </a:p>
          <a:p>
            <a:pPr marL="457200" indent="-457200">
              <a:buFont typeface="+mj-lt"/>
              <a:buAutoNum type="arabicPeriod" startAt="4"/>
            </a:pPr>
            <a:r>
              <a:rPr lang="en-US" sz="2400" b="1" dirty="0" smtClean="0"/>
              <a:t>They help us regain a spiritual perspective- </a:t>
            </a:r>
            <a:r>
              <a:rPr lang="en-US" sz="2400" dirty="0" smtClean="0"/>
              <a:t>Lk 1 (Zechariah)</a:t>
            </a:r>
          </a:p>
          <a:p>
            <a:pPr marL="742950" lvl="3" indent="-285750"/>
            <a:r>
              <a:rPr lang="en-US" sz="2400" dirty="0"/>
              <a:t>There is no better way to step back and get a more </a:t>
            </a:r>
            <a:r>
              <a:rPr lang="en-US" sz="2400" dirty="0" smtClean="0"/>
              <a:t>balanced, </a:t>
            </a:r>
            <a:r>
              <a:rPr lang="en-US" sz="2400" dirty="0"/>
              <a:t>less worldly perspective than through the disciplines of silence and solitude</a:t>
            </a:r>
          </a:p>
          <a:p>
            <a:pPr marL="457200" indent="-457200">
              <a:buFont typeface="+mj-lt"/>
              <a:buAutoNum type="arabicPeriod" startAt="4"/>
            </a:pPr>
            <a:endParaRPr lang="en-US" sz="2400" dirty="0" smtClean="0"/>
          </a:p>
          <a:p>
            <a:pPr marL="0" indent="0">
              <a:buNone/>
            </a:pPr>
            <a:endParaRPr lang="en-US" sz="2400" dirty="0" smtClean="0"/>
          </a:p>
        </p:txBody>
      </p:sp>
    </p:spTree>
    <p:extLst>
      <p:ext uri="{BB962C8B-B14F-4D97-AF65-F5344CB8AC3E}">
        <p14:creationId xmlns:p14="http://schemas.microsoft.com/office/powerpoint/2010/main" val="2609964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152399" y="152400"/>
            <a:ext cx="8763001" cy="6172200"/>
          </a:xfrm>
        </p:spPr>
        <p:txBody>
          <a:bodyPr>
            <a:normAutofit/>
          </a:bodyPr>
          <a:lstStyle/>
          <a:p>
            <a:pPr>
              <a:buFont typeface="+mj-lt"/>
              <a:buAutoNum type="arabicPeriod" startAt="8"/>
            </a:pPr>
            <a:r>
              <a:rPr lang="en-US" sz="2400" b="1" dirty="0" smtClean="0"/>
              <a:t>They help us seek the will of God- </a:t>
            </a:r>
            <a:r>
              <a:rPr lang="en-US" sz="2400" dirty="0" smtClean="0"/>
              <a:t>Lk 6:12-13</a:t>
            </a:r>
          </a:p>
          <a:p>
            <a:pPr>
              <a:buFont typeface="+mj-lt"/>
              <a:buAutoNum type="arabicPeriod" startAt="8"/>
            </a:pPr>
            <a:endParaRPr lang="en-US" sz="2400" dirty="0"/>
          </a:p>
          <a:p>
            <a:pPr>
              <a:buFont typeface="+mj-lt"/>
              <a:buAutoNum type="arabicPeriod" startAt="8"/>
            </a:pPr>
            <a:r>
              <a:rPr lang="en-US" sz="2400" dirty="0" smtClean="0"/>
              <a:t>They help us control our tongue</a:t>
            </a:r>
          </a:p>
          <a:p>
            <a:pPr lvl="1"/>
            <a:r>
              <a:rPr lang="en-US" sz="2400" dirty="0"/>
              <a:t>The tongue is our most powerful weapon of manipulation</a:t>
            </a:r>
            <a:r>
              <a:rPr lang="en-US" sz="2400" dirty="0" smtClean="0"/>
              <a:t>.</a:t>
            </a:r>
          </a:p>
          <a:p>
            <a:pPr lvl="2"/>
            <a:r>
              <a:rPr lang="en-US" sz="2400" dirty="0" smtClean="0"/>
              <a:t>“It </a:t>
            </a:r>
            <a:r>
              <a:rPr lang="en-US" sz="2400" dirty="0"/>
              <a:t>is a restless evil, full of deadly poison</a:t>
            </a:r>
            <a:r>
              <a:rPr lang="en-US" sz="2400" dirty="0" smtClean="0"/>
              <a:t>.” Jas 3:7b </a:t>
            </a:r>
            <a:endParaRPr lang="en-US" sz="2400" dirty="0"/>
          </a:p>
          <a:p>
            <a:pPr lvl="1"/>
            <a:r>
              <a:rPr lang="en-US" sz="2400" dirty="0" smtClean="0"/>
              <a:t>The tongue is a spiritual gage</a:t>
            </a:r>
          </a:p>
          <a:p>
            <a:pPr lvl="2"/>
            <a:r>
              <a:rPr lang="en-US" sz="2400" dirty="0" smtClean="0"/>
              <a:t>thermometer- it gives us our spiritual temperature </a:t>
            </a:r>
            <a:r>
              <a:rPr lang="en-US" sz="2000" dirty="0" smtClean="0"/>
              <a:t>(Jas 3:9-12*)</a:t>
            </a:r>
          </a:p>
          <a:p>
            <a:pPr lvl="2"/>
            <a:r>
              <a:rPr lang="en-US" sz="2400" dirty="0" smtClean="0"/>
              <a:t>thermostat- </a:t>
            </a:r>
            <a:r>
              <a:rPr lang="en-US" sz="2400" dirty="0"/>
              <a:t>it regulates our spiritual </a:t>
            </a:r>
            <a:r>
              <a:rPr lang="en-US" sz="2400" dirty="0" smtClean="0"/>
              <a:t>temperature </a:t>
            </a:r>
            <a:r>
              <a:rPr lang="en-US" sz="2000" dirty="0" smtClean="0"/>
              <a:t>(Mt15:11,18-20a*)</a:t>
            </a:r>
          </a:p>
          <a:p>
            <a:pPr lvl="2"/>
            <a:endParaRPr lang="en-US" sz="2000" dirty="0" smtClean="0"/>
          </a:p>
          <a:p>
            <a:r>
              <a:rPr lang="en-US" sz="2400" dirty="0" smtClean="0"/>
              <a:t>Practicing the disciplines of silence and solitude force us to work on our heart and come before the transforming presence of God.</a:t>
            </a:r>
            <a:endParaRPr lang="en-US" sz="2400" dirty="0"/>
          </a:p>
          <a:p>
            <a:pPr marL="914400" lvl="2" indent="0">
              <a:buNone/>
            </a:pPr>
            <a:endParaRPr lang="en-US" sz="2400" dirty="0" smtClean="0"/>
          </a:p>
          <a:p>
            <a:pPr lvl="2"/>
            <a:endParaRPr lang="en-US" sz="2400" dirty="0" smtClean="0"/>
          </a:p>
          <a:p>
            <a:pPr marL="914400" lvl="2" indent="0">
              <a:buNone/>
            </a:pPr>
            <a:endParaRPr lang="en-US" sz="2400" dirty="0" smtClean="0"/>
          </a:p>
          <a:p>
            <a:pPr marL="914400" lvl="2" indent="0">
              <a:buNone/>
            </a:pPr>
            <a:endParaRPr lang="en-US" sz="2400" dirty="0"/>
          </a:p>
          <a:p>
            <a:pPr>
              <a:buFont typeface="+mj-lt"/>
              <a:buAutoNum type="arabicPeriod" startAt="8"/>
            </a:pPr>
            <a:endParaRPr lang="en-US" sz="2400" dirty="0"/>
          </a:p>
        </p:txBody>
      </p:sp>
    </p:spTree>
    <p:extLst>
      <p:ext uri="{BB962C8B-B14F-4D97-AF65-F5344CB8AC3E}">
        <p14:creationId xmlns:p14="http://schemas.microsoft.com/office/powerpoint/2010/main" val="26773945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152400"/>
            <a:ext cx="7924800" cy="579438"/>
          </a:xfrm>
        </p:spPr>
        <p:txBody>
          <a:bodyPr/>
          <a:lstStyle/>
          <a:p>
            <a:pPr algn="ctr"/>
            <a:r>
              <a:rPr lang="en-US" dirty="0" smtClean="0"/>
              <a:t>Suggested application/ Practices</a:t>
            </a:r>
            <a:endParaRPr lang="en-US" dirty="0"/>
          </a:p>
        </p:txBody>
      </p:sp>
      <p:sp>
        <p:nvSpPr>
          <p:cNvPr id="12" name="Content Placeholder 11"/>
          <p:cNvSpPr>
            <a:spLocks noGrp="1"/>
          </p:cNvSpPr>
          <p:nvPr>
            <p:ph sz="quarter" idx="13"/>
          </p:nvPr>
        </p:nvSpPr>
        <p:spPr>
          <a:xfrm>
            <a:off x="152400" y="838200"/>
            <a:ext cx="8839200" cy="5486400"/>
          </a:xfrm>
        </p:spPr>
        <p:txBody>
          <a:bodyPr>
            <a:normAutofit/>
          </a:bodyPr>
          <a:lstStyle/>
          <a:p>
            <a:r>
              <a:rPr lang="en-US" sz="2400" dirty="0" smtClean="0"/>
              <a:t>Make use of “little solitudes”- take advantage of quiet moments throughout the day.</a:t>
            </a:r>
          </a:p>
          <a:p>
            <a:pPr lvl="1"/>
            <a:r>
              <a:rPr lang="en-US" sz="2400" dirty="0" smtClean="0"/>
              <a:t>Morning cup of coffee</a:t>
            </a:r>
          </a:p>
          <a:p>
            <a:pPr lvl="1"/>
            <a:r>
              <a:rPr lang="en-US" sz="2400" dirty="0" smtClean="0"/>
              <a:t>While driving</a:t>
            </a:r>
          </a:p>
          <a:p>
            <a:pPr lvl="1"/>
            <a:r>
              <a:rPr lang="en-US" sz="2400" dirty="0" smtClean="0"/>
              <a:t>Take a long walk</a:t>
            </a:r>
          </a:p>
          <a:p>
            <a:pPr lvl="1"/>
            <a:r>
              <a:rPr lang="en-US" sz="2400" dirty="0" smtClean="0"/>
              <a:t>Etc.</a:t>
            </a:r>
          </a:p>
          <a:p>
            <a:r>
              <a:rPr lang="en-US" sz="2400" dirty="0"/>
              <a:t>Make these </a:t>
            </a:r>
            <a:r>
              <a:rPr lang="en-US" sz="2400" dirty="0" smtClean="0"/>
              <a:t>disciplines </a:t>
            </a:r>
            <a:r>
              <a:rPr lang="en-US" sz="2400" dirty="0"/>
              <a:t>a daily goal</a:t>
            </a:r>
          </a:p>
          <a:p>
            <a:r>
              <a:rPr lang="en-US" sz="2400" dirty="0" smtClean="0"/>
              <a:t>Find or develop a quiet place and have regular quiet times there.</a:t>
            </a:r>
          </a:p>
          <a:p>
            <a:r>
              <a:rPr lang="en-US" sz="2400" dirty="0" smtClean="0"/>
              <a:t>Schedule a personal retreat (overnight or weekend)</a:t>
            </a:r>
          </a:p>
          <a:p>
            <a:endParaRPr lang="en-US" sz="2300" dirty="0" smtClean="0"/>
          </a:p>
          <a:p>
            <a:endParaRPr lang="en-US" sz="2400" dirty="0"/>
          </a:p>
        </p:txBody>
      </p:sp>
    </p:spTree>
    <p:extLst>
      <p:ext uri="{BB962C8B-B14F-4D97-AF65-F5344CB8AC3E}">
        <p14:creationId xmlns:p14="http://schemas.microsoft.com/office/powerpoint/2010/main" val="38603238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0" y="0"/>
            <a:ext cx="8991600" cy="5715000"/>
          </a:xfrm>
        </p:spPr>
        <p:txBody>
          <a:bodyPr/>
          <a:lstStyle/>
          <a:p>
            <a:r>
              <a:rPr lang="en-US" sz="2400" dirty="0"/>
              <a:t>Discipline yourself so that your words are few and full</a:t>
            </a:r>
          </a:p>
          <a:p>
            <a:r>
              <a:rPr lang="en-US" sz="2400" dirty="0" smtClean="0"/>
              <a:t>Try </a:t>
            </a:r>
            <a:r>
              <a:rPr lang="en-US" sz="2400" dirty="0"/>
              <a:t>to live an entire day controlling you tongue- only saying edifying things.</a:t>
            </a:r>
          </a:p>
          <a:p>
            <a:r>
              <a:rPr lang="en-US" sz="2400" dirty="0"/>
              <a:t>Try to live an entire day without any words at </a:t>
            </a:r>
            <a:r>
              <a:rPr lang="en-US" sz="2400" dirty="0" smtClean="0"/>
              <a:t>all.</a:t>
            </a:r>
          </a:p>
          <a:p>
            <a:r>
              <a:rPr lang="en-US" sz="2400" dirty="0" smtClean="0"/>
              <a:t>Utilize the Sabbath</a:t>
            </a:r>
            <a:endParaRPr lang="en-US" sz="2400" dirty="0"/>
          </a:p>
          <a:p>
            <a:endParaRPr lang="en-US" dirty="0"/>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084" y="1371600"/>
            <a:ext cx="1638439" cy="1638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767" y="2647073"/>
            <a:ext cx="45720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373674"/>
            <a:ext cx="28575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136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1000" fill="hold"/>
                                        <p:tgtEl>
                                          <p:spTgt spid="1027"/>
                                        </p:tgtEl>
                                        <p:attrNameLst>
                                          <p:attrName>ppt_w</p:attrName>
                                        </p:attrNameLst>
                                      </p:cBhvr>
                                      <p:tavLst>
                                        <p:tav tm="0">
                                          <p:val>
                                            <p:fltVal val="0"/>
                                          </p:val>
                                        </p:tav>
                                        <p:tav tm="100000">
                                          <p:val>
                                            <p:strVal val="#ppt_w"/>
                                          </p:val>
                                        </p:tav>
                                      </p:tavLst>
                                    </p:anim>
                                    <p:anim calcmode="lin" valueType="num">
                                      <p:cBhvr>
                                        <p:cTn id="14" dur="1000" fill="hold"/>
                                        <p:tgtEl>
                                          <p:spTgt spid="1027"/>
                                        </p:tgtEl>
                                        <p:attrNameLst>
                                          <p:attrName>ppt_h</p:attrName>
                                        </p:attrNameLst>
                                      </p:cBhvr>
                                      <p:tavLst>
                                        <p:tav tm="0">
                                          <p:val>
                                            <p:fltVal val="0"/>
                                          </p:val>
                                        </p:tav>
                                        <p:tav tm="100000">
                                          <p:val>
                                            <p:strVal val="#ppt_h"/>
                                          </p:val>
                                        </p:tav>
                                      </p:tavLst>
                                    </p:anim>
                                    <p:anim calcmode="lin" valueType="num">
                                      <p:cBhvr>
                                        <p:cTn id="15" dur="1000" fill="hold"/>
                                        <p:tgtEl>
                                          <p:spTgt spid="1027"/>
                                        </p:tgtEl>
                                        <p:attrNameLst>
                                          <p:attrName>style.rotation</p:attrName>
                                        </p:attrNameLst>
                                      </p:cBhvr>
                                      <p:tavLst>
                                        <p:tav tm="0">
                                          <p:val>
                                            <p:fltVal val="90"/>
                                          </p:val>
                                        </p:tav>
                                        <p:tav tm="100000">
                                          <p:val>
                                            <p:fltVal val="0"/>
                                          </p:val>
                                        </p:tav>
                                      </p:tavLst>
                                    </p:anim>
                                    <p:animEffect transition="in" filter="fade">
                                      <p:cBhvr>
                                        <p:cTn id="16" dur="1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31" presetClass="entr" presetSubtype="0" fill="hold" nodeType="withEffect">
                                  <p:stCondLst>
                                    <p:cond delay="0"/>
                                  </p:stCondLst>
                                  <p:childTnLst>
                                    <p:set>
                                      <p:cBhvr>
                                        <p:cTn id="22" dur="1" fill="hold">
                                          <p:stCondLst>
                                            <p:cond delay="0"/>
                                          </p:stCondLst>
                                        </p:cTn>
                                        <p:tgtEl>
                                          <p:spTgt spid="9219"/>
                                        </p:tgtEl>
                                        <p:attrNameLst>
                                          <p:attrName>style.visibility</p:attrName>
                                        </p:attrNameLst>
                                      </p:cBhvr>
                                      <p:to>
                                        <p:strVal val="visible"/>
                                      </p:to>
                                    </p:set>
                                    <p:anim calcmode="lin" valueType="num">
                                      <p:cBhvr>
                                        <p:cTn id="23" dur="1000" fill="hold"/>
                                        <p:tgtEl>
                                          <p:spTgt spid="9219"/>
                                        </p:tgtEl>
                                        <p:attrNameLst>
                                          <p:attrName>ppt_w</p:attrName>
                                        </p:attrNameLst>
                                      </p:cBhvr>
                                      <p:tavLst>
                                        <p:tav tm="0">
                                          <p:val>
                                            <p:fltVal val="0"/>
                                          </p:val>
                                        </p:tav>
                                        <p:tav tm="100000">
                                          <p:val>
                                            <p:strVal val="#ppt_w"/>
                                          </p:val>
                                        </p:tav>
                                      </p:tavLst>
                                    </p:anim>
                                    <p:anim calcmode="lin" valueType="num">
                                      <p:cBhvr>
                                        <p:cTn id="24" dur="1000" fill="hold"/>
                                        <p:tgtEl>
                                          <p:spTgt spid="9219"/>
                                        </p:tgtEl>
                                        <p:attrNameLst>
                                          <p:attrName>ppt_h</p:attrName>
                                        </p:attrNameLst>
                                      </p:cBhvr>
                                      <p:tavLst>
                                        <p:tav tm="0">
                                          <p:val>
                                            <p:fltVal val="0"/>
                                          </p:val>
                                        </p:tav>
                                        <p:tav tm="100000">
                                          <p:val>
                                            <p:strVal val="#ppt_h"/>
                                          </p:val>
                                        </p:tav>
                                      </p:tavLst>
                                    </p:anim>
                                    <p:anim calcmode="lin" valueType="num">
                                      <p:cBhvr>
                                        <p:cTn id="25" dur="1000" fill="hold"/>
                                        <p:tgtEl>
                                          <p:spTgt spid="9219"/>
                                        </p:tgtEl>
                                        <p:attrNameLst>
                                          <p:attrName>style.rotation</p:attrName>
                                        </p:attrNameLst>
                                      </p:cBhvr>
                                      <p:tavLst>
                                        <p:tav tm="0">
                                          <p:val>
                                            <p:fltVal val="90"/>
                                          </p:val>
                                        </p:tav>
                                        <p:tav tm="100000">
                                          <p:val>
                                            <p:fltVal val="0"/>
                                          </p:val>
                                        </p:tav>
                                      </p:tavLst>
                                    </p:anim>
                                    <p:animEffect transition="in" filter="fade">
                                      <p:cBhvr>
                                        <p:cTn id="26" dur="1000"/>
                                        <p:tgtEl>
                                          <p:spTgt spid="921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31" presetClass="entr" presetSubtype="0" fill="hold" nodeType="withEffect">
                                  <p:stCondLst>
                                    <p:cond delay="0"/>
                                  </p:stCondLst>
                                  <p:childTnLst>
                                    <p:set>
                                      <p:cBhvr>
                                        <p:cTn id="32" dur="1" fill="hold">
                                          <p:stCondLst>
                                            <p:cond delay="0"/>
                                          </p:stCondLst>
                                        </p:cTn>
                                        <p:tgtEl>
                                          <p:spTgt spid="9220"/>
                                        </p:tgtEl>
                                        <p:attrNameLst>
                                          <p:attrName>style.visibility</p:attrName>
                                        </p:attrNameLst>
                                      </p:cBhvr>
                                      <p:to>
                                        <p:strVal val="visible"/>
                                      </p:to>
                                    </p:set>
                                    <p:anim calcmode="lin" valueType="num">
                                      <p:cBhvr>
                                        <p:cTn id="33" dur="1000" fill="hold"/>
                                        <p:tgtEl>
                                          <p:spTgt spid="9220"/>
                                        </p:tgtEl>
                                        <p:attrNameLst>
                                          <p:attrName>ppt_w</p:attrName>
                                        </p:attrNameLst>
                                      </p:cBhvr>
                                      <p:tavLst>
                                        <p:tav tm="0">
                                          <p:val>
                                            <p:fltVal val="0"/>
                                          </p:val>
                                        </p:tav>
                                        <p:tav tm="100000">
                                          <p:val>
                                            <p:strVal val="#ppt_w"/>
                                          </p:val>
                                        </p:tav>
                                      </p:tavLst>
                                    </p:anim>
                                    <p:anim calcmode="lin" valueType="num">
                                      <p:cBhvr>
                                        <p:cTn id="34" dur="1000" fill="hold"/>
                                        <p:tgtEl>
                                          <p:spTgt spid="9220"/>
                                        </p:tgtEl>
                                        <p:attrNameLst>
                                          <p:attrName>ppt_h</p:attrName>
                                        </p:attrNameLst>
                                      </p:cBhvr>
                                      <p:tavLst>
                                        <p:tav tm="0">
                                          <p:val>
                                            <p:fltVal val="0"/>
                                          </p:val>
                                        </p:tav>
                                        <p:tav tm="100000">
                                          <p:val>
                                            <p:strVal val="#ppt_h"/>
                                          </p:val>
                                        </p:tav>
                                      </p:tavLst>
                                    </p:anim>
                                    <p:anim calcmode="lin" valueType="num">
                                      <p:cBhvr>
                                        <p:cTn id="35" dur="1000" fill="hold"/>
                                        <p:tgtEl>
                                          <p:spTgt spid="9220"/>
                                        </p:tgtEl>
                                        <p:attrNameLst>
                                          <p:attrName>style.rotation</p:attrName>
                                        </p:attrNameLst>
                                      </p:cBhvr>
                                      <p:tavLst>
                                        <p:tav tm="0">
                                          <p:val>
                                            <p:fltVal val="90"/>
                                          </p:val>
                                        </p:tav>
                                        <p:tav tm="100000">
                                          <p:val>
                                            <p:fltVal val="0"/>
                                          </p:val>
                                        </p:tav>
                                      </p:tavLst>
                                    </p:anim>
                                    <p:animEffect transition="in" filter="fade">
                                      <p:cBhvr>
                                        <p:cTn id="36"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579438"/>
          </a:xfrm>
        </p:spPr>
        <p:txBody>
          <a:bodyPr/>
          <a:lstStyle/>
          <a:p>
            <a:pPr algn="ctr"/>
            <a:r>
              <a:rPr lang="en-US" dirty="0" smtClean="0"/>
              <a:t>Jay Adams</a:t>
            </a:r>
            <a:endParaRPr lang="en-US" dirty="0"/>
          </a:p>
        </p:txBody>
      </p:sp>
      <p:sp>
        <p:nvSpPr>
          <p:cNvPr id="3" name="Content Placeholder 2"/>
          <p:cNvSpPr>
            <a:spLocks noGrp="1"/>
          </p:cNvSpPr>
          <p:nvPr>
            <p:ph sz="quarter" idx="13"/>
          </p:nvPr>
        </p:nvSpPr>
        <p:spPr>
          <a:xfrm>
            <a:off x="152400" y="990600"/>
            <a:ext cx="4800600" cy="4876800"/>
          </a:xfrm>
        </p:spPr>
        <p:txBody>
          <a:bodyPr>
            <a:normAutofit lnSpcReduction="10000"/>
          </a:bodyPr>
          <a:lstStyle/>
          <a:p>
            <a:r>
              <a:rPr lang="en-US" sz="2400" dirty="0" smtClean="0"/>
              <a:t>The word discipline has disappeared from our minds, our mouths, our pulpits and our culture. We hardly know what discipline means in modern American society.  And yet there is no other way to attain godliness; discipline is the path to godliness.”</a:t>
            </a:r>
          </a:p>
          <a:p>
            <a:endParaRPr lang="en-US" sz="2400" dirty="0"/>
          </a:p>
          <a:p>
            <a:r>
              <a:rPr lang="en-US" sz="2400" dirty="0" smtClean="0"/>
              <a:t>Brothers &amp; Sisters…if your want to be godly then let me encourage you to practice the disciplines of silence and solitude!</a:t>
            </a:r>
            <a:endParaRPr lang="en-US" sz="2400" dirty="0"/>
          </a:p>
        </p:txBody>
      </p:sp>
      <p:sp>
        <p:nvSpPr>
          <p:cNvPr id="4" name="Content Placeholder 3"/>
          <p:cNvSpPr>
            <a:spLocks noGrp="1"/>
          </p:cNvSpPr>
          <p:nvPr>
            <p:ph sz="quarter" idx="14"/>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066800"/>
            <a:ext cx="3263462" cy="378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39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762000"/>
            <a:ext cx="39989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087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28600"/>
            <a:ext cx="7924800" cy="1143000"/>
          </a:xfrm>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 y="0"/>
            <a:ext cx="91811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372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152400"/>
            <a:ext cx="7924800" cy="655638"/>
          </a:xfrm>
        </p:spPr>
        <p:txBody>
          <a:bodyPr/>
          <a:lstStyle/>
          <a:p>
            <a:pPr algn="ctr"/>
            <a:r>
              <a:rPr lang="en-US" sz="4000" dirty="0" smtClean="0"/>
              <a:t>The outward disciplines: Part 1</a:t>
            </a:r>
            <a:endParaRPr lang="en-US" sz="4000" dirty="0"/>
          </a:p>
        </p:txBody>
      </p:sp>
      <p:sp>
        <p:nvSpPr>
          <p:cNvPr id="3" name="Content Placeholder 2"/>
          <p:cNvSpPr>
            <a:spLocks noGrp="1"/>
          </p:cNvSpPr>
          <p:nvPr>
            <p:ph sz="quarter" idx="4294967295"/>
          </p:nvPr>
        </p:nvSpPr>
        <p:spPr>
          <a:xfrm>
            <a:off x="0" y="990600"/>
            <a:ext cx="9144000" cy="1219200"/>
          </a:xfrm>
        </p:spPr>
        <p:txBody>
          <a:bodyPr>
            <a:noAutofit/>
          </a:bodyPr>
          <a:lstStyle/>
          <a:p>
            <a:pPr marL="0" indent="0" algn="ctr">
              <a:buNone/>
            </a:pPr>
            <a:r>
              <a:rPr lang="en-US" sz="3600" b="1" dirty="0" smtClean="0"/>
              <a:t>Silence &amp; Solitude</a:t>
            </a:r>
            <a:endParaRPr lang="en-US" sz="36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387" y="1752600"/>
            <a:ext cx="5562600" cy="380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8962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52400" y="914400"/>
            <a:ext cx="5410200" cy="4724400"/>
          </a:xfrm>
        </p:spPr>
        <p:txBody>
          <a:bodyPr/>
          <a:lstStyle/>
          <a:p>
            <a:r>
              <a:rPr lang="en-US" sz="3200" dirty="0"/>
              <a:t>“It is in deep solitude that I find gentleness with which I can truly love my brothers. The more solitary I am the more affection I have for them… Solitude and silence teach me to love my brothers for what they are, not for what they say.”- Thomas Merton</a:t>
            </a:r>
          </a:p>
          <a:p>
            <a:endParaRPr lang="en-US" dirty="0"/>
          </a:p>
        </p:txBody>
      </p:sp>
      <p:sp>
        <p:nvSpPr>
          <p:cNvPr id="6" name="Content Placeholder 5"/>
          <p:cNvSpPr>
            <a:spLocks noGrp="1"/>
          </p:cNvSpPr>
          <p:nvPr>
            <p:ph sz="quarter" idx="14"/>
          </p:nvPr>
        </p:nvSpPr>
        <p:spPr/>
        <p:txBody>
          <a:bodyPr/>
          <a:lstStyle/>
          <a:p>
            <a:endParaRPr lang="en-US" dirty="0"/>
          </a:p>
        </p:txBody>
      </p:sp>
      <p:sp>
        <p:nvSpPr>
          <p:cNvPr id="4" name="Title 3"/>
          <p:cNvSpPr>
            <a:spLocks noGrp="1"/>
          </p:cNvSpPr>
          <p:nvPr>
            <p:ph type="title"/>
          </p:nvPr>
        </p:nvSpPr>
        <p:spPr>
          <a:xfrm>
            <a:off x="624101" y="152400"/>
            <a:ext cx="7924800" cy="579438"/>
          </a:xfrm>
        </p:spPr>
        <p:txBody>
          <a:bodyPr/>
          <a:lstStyle/>
          <a:p>
            <a:pPr algn="ctr"/>
            <a:r>
              <a:rPr lang="en-US" dirty="0" smtClean="0"/>
              <a:t>Thomas Merton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19200"/>
            <a:ext cx="26860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1856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36638"/>
          </a:xfrm>
        </p:spPr>
        <p:txBody>
          <a:bodyPr/>
          <a:lstStyle/>
          <a:p>
            <a:pPr algn="ctr"/>
            <a:r>
              <a:rPr lang="en-US" dirty="0" smtClean="0"/>
              <a:t>Why are silence &amp; solitude outward disciplines?</a:t>
            </a:r>
            <a:endParaRPr lang="en-US" dirty="0"/>
          </a:p>
        </p:txBody>
      </p:sp>
      <p:sp>
        <p:nvSpPr>
          <p:cNvPr id="3" name="Content Placeholder 2"/>
          <p:cNvSpPr>
            <a:spLocks noGrp="1"/>
          </p:cNvSpPr>
          <p:nvPr>
            <p:ph sz="quarter" idx="13"/>
          </p:nvPr>
        </p:nvSpPr>
        <p:spPr>
          <a:xfrm>
            <a:off x="152400" y="1295400"/>
            <a:ext cx="8915400" cy="4800600"/>
          </a:xfrm>
        </p:spPr>
        <p:txBody>
          <a:bodyPr>
            <a:normAutofit lnSpcReduction="10000"/>
          </a:bodyPr>
          <a:lstStyle/>
          <a:p>
            <a:r>
              <a:rPr lang="en-US" sz="2400" dirty="0" smtClean="0"/>
              <a:t>Because as creatures created in the image of the triune God we are created for community and fellowship both with God and our fellow Man.</a:t>
            </a:r>
          </a:p>
          <a:p>
            <a:endParaRPr lang="en-US" sz="2400" dirty="0" smtClean="0"/>
          </a:p>
          <a:p>
            <a:r>
              <a:rPr lang="en-US" sz="2400" dirty="0" smtClean="0"/>
              <a:t>The purpose of practicing these disciplines is to see and hear God more clearly. Therefore, we voluntarily remove ourselves from our normal interactions or abstain from speaking to others in order to focus on our relationship with God (which has both inward and outward aspects). </a:t>
            </a:r>
          </a:p>
          <a:p>
            <a:pPr marL="0" indent="0">
              <a:buNone/>
            </a:pPr>
            <a:endParaRPr lang="en-US" sz="2400" dirty="0" smtClean="0"/>
          </a:p>
          <a:p>
            <a:r>
              <a:rPr lang="en-US" sz="2400" dirty="0" smtClean="0"/>
              <a:t>When we practice silence &amp; solitude its important to see them as complementary disciplines to fellowship. Because without silence and solitude we can become shallow and without fellowship we can become stagnant.</a:t>
            </a:r>
            <a:endParaRPr lang="en-US" sz="2400" dirty="0"/>
          </a:p>
        </p:txBody>
      </p:sp>
    </p:spTree>
    <p:extLst>
      <p:ext uri="{BB962C8B-B14F-4D97-AF65-F5344CB8AC3E}">
        <p14:creationId xmlns:p14="http://schemas.microsoft.com/office/powerpoint/2010/main" val="38810826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152400" y="152400"/>
            <a:ext cx="8915400" cy="5867400"/>
          </a:xfrm>
        </p:spPr>
        <p:txBody>
          <a:bodyPr>
            <a:normAutofit/>
          </a:bodyPr>
          <a:lstStyle/>
          <a:p>
            <a:r>
              <a:rPr lang="en-US" sz="2300" dirty="0"/>
              <a:t>A</a:t>
            </a:r>
            <a:r>
              <a:rPr lang="en-US" sz="2300" dirty="0" smtClean="0"/>
              <a:t>s a whole we have become conditioned so that silence and solitude seem uncomfortable to us.</a:t>
            </a:r>
          </a:p>
          <a:p>
            <a:endParaRPr lang="en-US" sz="2300" dirty="0" smtClean="0"/>
          </a:p>
          <a:p>
            <a:r>
              <a:rPr lang="en-US" sz="2300" dirty="0" smtClean="0"/>
              <a:t> One reason we can hardly bear to remain silent is that it makes us feel helpless. We are so accustomed to relying upon words to manage and control others, and how we are perceived by others that we are terrified to give up that control and seek spiritual stillness.</a:t>
            </a:r>
          </a:p>
          <a:p>
            <a:endParaRPr lang="en-US" sz="2300" dirty="0"/>
          </a:p>
          <a:p>
            <a:r>
              <a:rPr lang="en-US" sz="2300" dirty="0" smtClean="0"/>
              <a:t>Tell me about your experience of silence this morning. How did you feel? What were you thinking about? Were you able to find stillness?</a:t>
            </a:r>
          </a:p>
          <a:p>
            <a:endParaRPr lang="en-US" sz="2300" dirty="0" smtClean="0"/>
          </a:p>
          <a:p>
            <a:r>
              <a:rPr lang="en-US" sz="2300" dirty="0" smtClean="0"/>
              <a:t>“</a:t>
            </a:r>
            <a:r>
              <a:rPr lang="en-US" sz="2300" dirty="0"/>
              <a:t>Real silence, real stillness, really holding one’s tongue comes only as the sober consequence of spiritual stillness.” </a:t>
            </a:r>
            <a:r>
              <a:rPr lang="en-US" sz="2300" dirty="0" smtClean="0"/>
              <a:t>–Dietrich Bonheoffer</a:t>
            </a:r>
          </a:p>
          <a:p>
            <a:endParaRPr lang="en-US" sz="2400" dirty="0"/>
          </a:p>
          <a:p>
            <a:pPr marL="0" indent="0">
              <a:buNone/>
            </a:pPr>
            <a:endParaRPr lang="en-US" sz="2400" dirty="0"/>
          </a:p>
        </p:txBody>
      </p:sp>
    </p:spTree>
    <p:extLst>
      <p:ext uri="{BB962C8B-B14F-4D97-AF65-F5344CB8AC3E}">
        <p14:creationId xmlns:p14="http://schemas.microsoft.com/office/powerpoint/2010/main" val="25764087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7924800" cy="579438"/>
          </a:xfrm>
        </p:spPr>
        <p:txBody>
          <a:bodyPr/>
          <a:lstStyle/>
          <a:p>
            <a:pPr algn="ctr"/>
            <a:r>
              <a:rPr lang="en-US" dirty="0" smtClean="0"/>
              <a:t>The Discipline of Silence</a:t>
            </a:r>
            <a:endParaRPr lang="en-US" dirty="0"/>
          </a:p>
        </p:txBody>
      </p:sp>
      <p:sp>
        <p:nvSpPr>
          <p:cNvPr id="4" name="Content Placeholder 3"/>
          <p:cNvSpPr>
            <a:spLocks noGrp="1"/>
          </p:cNvSpPr>
          <p:nvPr>
            <p:ph sz="quarter" idx="13"/>
          </p:nvPr>
        </p:nvSpPr>
        <p:spPr>
          <a:xfrm>
            <a:off x="0" y="990600"/>
            <a:ext cx="9144000" cy="5181600"/>
          </a:xfrm>
        </p:spPr>
        <p:txBody>
          <a:bodyPr>
            <a:normAutofit fontScale="92500" lnSpcReduction="20000"/>
          </a:bodyPr>
          <a:lstStyle/>
          <a:p>
            <a:r>
              <a:rPr lang="en-US" sz="2500" b="1" dirty="0" smtClean="0"/>
              <a:t>The discipline of silence- </a:t>
            </a:r>
            <a:r>
              <a:rPr lang="en-US" sz="2500" dirty="0" smtClean="0"/>
              <a:t>is the voluntary abstention from speaking so that certain spiritual goals might be sought.</a:t>
            </a:r>
          </a:p>
          <a:p>
            <a:endParaRPr lang="en-US" sz="2500" dirty="0"/>
          </a:p>
          <a:p>
            <a:r>
              <a:rPr lang="en-US" sz="2500" dirty="0" smtClean="0"/>
              <a:t>Two types of silence</a:t>
            </a:r>
          </a:p>
          <a:p>
            <a:pPr lvl="1"/>
            <a:r>
              <a:rPr lang="en-US" sz="2500" dirty="0" smtClean="0"/>
              <a:t>Outward- not talking to anyone, but still having an internal dialogue.</a:t>
            </a:r>
          </a:p>
          <a:p>
            <a:pPr lvl="1"/>
            <a:r>
              <a:rPr lang="en-US" sz="2500" dirty="0" smtClean="0"/>
              <a:t>Inward- active listening so that God’s voice may be heard more clearly.</a:t>
            </a:r>
          </a:p>
          <a:p>
            <a:endParaRPr lang="en-US" sz="2500" dirty="0" smtClean="0"/>
          </a:p>
          <a:p>
            <a:pPr lvl="0"/>
            <a:r>
              <a:rPr lang="en-US" sz="2500" dirty="0"/>
              <a:t>Silence offers a way of paying attention to the </a:t>
            </a:r>
            <a:r>
              <a:rPr lang="en-US" sz="2500" dirty="0" smtClean="0"/>
              <a:t>Holy Spirit and </a:t>
            </a:r>
            <a:r>
              <a:rPr lang="en-US" sz="2500" dirty="0"/>
              <a:t>what he brings to the surface of our </a:t>
            </a:r>
            <a:r>
              <a:rPr lang="en-US" sz="2500" dirty="0" smtClean="0"/>
              <a:t>souls</a:t>
            </a:r>
            <a:r>
              <a:rPr lang="en-US" sz="2500" dirty="0"/>
              <a:t> </a:t>
            </a:r>
            <a:r>
              <a:rPr lang="en-US" sz="2500" dirty="0" smtClean="0"/>
              <a:t>that we need to work on.</a:t>
            </a:r>
          </a:p>
          <a:p>
            <a:pPr marL="0" lvl="0" indent="0">
              <a:buNone/>
            </a:pPr>
            <a:endParaRPr lang="en-US" sz="2500" dirty="0"/>
          </a:p>
          <a:p>
            <a:pPr lvl="0"/>
            <a:r>
              <a:rPr lang="en-US" sz="2500" dirty="0"/>
              <a:t>As we remain in silence, </a:t>
            </a:r>
            <a:r>
              <a:rPr lang="en-US" sz="2500" dirty="0" smtClean="0"/>
              <a:t>our </a:t>
            </a:r>
            <a:r>
              <a:rPr lang="en-US" sz="2500" dirty="0"/>
              <a:t>inner noise and chaos will begin to </a:t>
            </a:r>
            <a:r>
              <a:rPr lang="en-US" sz="2500" dirty="0" smtClean="0"/>
              <a:t>settle and our </a:t>
            </a:r>
            <a:r>
              <a:rPr lang="en-US" sz="2500" dirty="0"/>
              <a:t>capacity to open up wider to God grows </a:t>
            </a:r>
            <a:r>
              <a:rPr lang="en-US" sz="2500" dirty="0" smtClean="0"/>
              <a:t>as he accesses places </a:t>
            </a:r>
            <a:r>
              <a:rPr lang="en-US" sz="2500" dirty="0"/>
              <a:t>we didn’t even know existed. </a:t>
            </a:r>
          </a:p>
          <a:p>
            <a:endParaRPr lang="en-US" sz="2400" dirty="0"/>
          </a:p>
        </p:txBody>
      </p:sp>
    </p:spTree>
    <p:extLst>
      <p:ext uri="{BB962C8B-B14F-4D97-AF65-F5344CB8AC3E}">
        <p14:creationId xmlns:p14="http://schemas.microsoft.com/office/powerpoint/2010/main" val="5320556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152400" y="1600200"/>
            <a:ext cx="4495800" cy="4114800"/>
          </a:xfrm>
        </p:spPr>
        <p:txBody>
          <a:bodyPr>
            <a:noAutofit/>
          </a:bodyPr>
          <a:lstStyle/>
          <a:p>
            <a:pPr marL="0" indent="0" algn="ctr">
              <a:buNone/>
            </a:pPr>
            <a:r>
              <a:rPr lang="en-US" sz="2400" dirty="0"/>
              <a:t>“In a noise-polluted world, it is even difficult to hear ourselves think let alone try to be still and know God. Yet it seems essential for our spiritual life to seek some silence, no matter how busy we may be. Silence is not to be shunned as empty space, but to be befriended as fertile ground for intimacy with God.” </a:t>
            </a:r>
          </a:p>
        </p:txBody>
      </p:sp>
      <p:sp>
        <p:nvSpPr>
          <p:cNvPr id="5" name="Content Placeholder 4"/>
          <p:cNvSpPr>
            <a:spLocks noGrp="1"/>
          </p:cNvSpPr>
          <p:nvPr>
            <p:ph sz="quarter" idx="14"/>
          </p:nvPr>
        </p:nvSpPr>
        <p:spPr/>
        <p:txBody>
          <a:bodyPr/>
          <a:lstStyle/>
          <a:p>
            <a:endParaRPr lang="en-US" dirty="0"/>
          </a:p>
        </p:txBody>
      </p:sp>
      <p:sp>
        <p:nvSpPr>
          <p:cNvPr id="3" name="Title 2"/>
          <p:cNvSpPr>
            <a:spLocks noGrp="1"/>
          </p:cNvSpPr>
          <p:nvPr>
            <p:ph type="title"/>
          </p:nvPr>
        </p:nvSpPr>
        <p:spPr/>
        <p:txBody>
          <a:bodyPr/>
          <a:lstStyle/>
          <a:p>
            <a:pPr algn="ctr"/>
            <a:r>
              <a:rPr lang="en-US" dirty="0" smtClean="0"/>
              <a:t>Susan Muto </a:t>
            </a:r>
            <a:br>
              <a:rPr lang="en-US" dirty="0" smtClean="0"/>
            </a:br>
            <a:r>
              <a:rPr lang="en-US" dirty="0" smtClean="0"/>
              <a:t>with Epiphany </a:t>
            </a:r>
            <a:r>
              <a:rPr lang="en-US" dirty="0"/>
              <a:t>Association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00199"/>
            <a:ext cx="3124200" cy="4154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3721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228600" y="1066800"/>
            <a:ext cx="4724400" cy="4648200"/>
          </a:xfrm>
        </p:spPr>
        <p:txBody>
          <a:bodyPr/>
          <a:lstStyle/>
          <a:p>
            <a:pPr marL="0" indent="0">
              <a:buNone/>
            </a:pPr>
            <a:r>
              <a:rPr lang="en-US" sz="2800" dirty="0"/>
              <a:t>“We are so afraid of silence that we chase ourselves from one </a:t>
            </a:r>
            <a:r>
              <a:rPr lang="en-US" sz="2800" dirty="0" smtClean="0"/>
              <a:t>event </a:t>
            </a:r>
            <a:r>
              <a:rPr lang="en-US" sz="2800" dirty="0"/>
              <a:t>to the next in order not to have to spend a moment alone with ourselves, in order not to have to look at ourselves in the mirror.” </a:t>
            </a:r>
            <a:endParaRPr lang="en-US" sz="2800" dirty="0" smtClean="0"/>
          </a:p>
          <a:p>
            <a:pPr marL="0" indent="0" algn="r">
              <a:buNone/>
            </a:pPr>
            <a:r>
              <a:rPr lang="en-US" sz="2800" dirty="0" smtClean="0"/>
              <a:t>–Dietrich </a:t>
            </a:r>
            <a:r>
              <a:rPr lang="en-US" sz="2800" dirty="0"/>
              <a:t>Bonheoffer</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588" y="914400"/>
            <a:ext cx="3751662"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6680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oriz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1454</TotalTime>
  <Words>1078</Words>
  <Application>Microsoft Office PowerPoint</Application>
  <PresentationFormat>On-screen Show (4:3)</PresentationFormat>
  <Paragraphs>88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Horizon</vt:lpstr>
      <vt:lpstr>PowerPoint Presentation</vt:lpstr>
      <vt:lpstr>PowerPoint Presentation</vt:lpstr>
      <vt:lpstr>The outward disciplines: Part 1</vt:lpstr>
      <vt:lpstr>Thomas Merton</vt:lpstr>
      <vt:lpstr>Why are silence &amp; solitude outward disciplines?</vt:lpstr>
      <vt:lpstr>PowerPoint Presentation</vt:lpstr>
      <vt:lpstr>The Discipline of Silence</vt:lpstr>
      <vt:lpstr>Susan Muto  with Epiphany Association</vt:lpstr>
      <vt:lpstr>PowerPoint Presentation</vt:lpstr>
      <vt:lpstr>The discipline of solitude</vt:lpstr>
      <vt:lpstr>9 Reasons to practice the disciplines of silence &amp; solitude</vt:lpstr>
      <vt:lpstr>PowerPoint Presentation</vt:lpstr>
      <vt:lpstr>PowerPoint Presentation</vt:lpstr>
      <vt:lpstr>Suggested application/ Practices</vt:lpstr>
      <vt:lpstr>PowerPoint Presentation</vt:lpstr>
      <vt:lpstr>Jay Adams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Disciplines</dc:title>
  <dc:creator>Briton</dc:creator>
  <cp:lastModifiedBy>Briton</cp:lastModifiedBy>
  <cp:revision>246</cp:revision>
  <dcterms:created xsi:type="dcterms:W3CDTF">2012-03-25T18:07:10Z</dcterms:created>
  <dcterms:modified xsi:type="dcterms:W3CDTF">2012-05-05T22:22:58Z</dcterms:modified>
</cp:coreProperties>
</file>