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70" d="100"/>
          <a:sy n="70" d="100"/>
        </p:scale>
        <p:origin x="-138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3B86F-7A6C-4741-ADD9-F069E5261F9E}" type="doc">
      <dgm:prSet loTypeId="urn:microsoft.com/office/officeart/2005/8/layout/cycle8" loCatId="cycle" qsTypeId="urn:microsoft.com/office/officeart/2005/8/quickstyle/3d3" qsCatId="3D" csTypeId="urn:microsoft.com/office/officeart/2005/8/colors/accent3_3" csCatId="accent3" phldr="1"/>
      <dgm:spPr/>
    </dgm:pt>
    <dgm:pt modelId="{8B418AF5-198F-4D50-8E31-F655CCFBD009}">
      <dgm:prSet phldrT="[Text]"/>
      <dgm:spPr/>
      <dgm:t>
        <a:bodyPr/>
        <a:lstStyle/>
        <a:p>
          <a:r>
            <a:rPr lang="en-US" b="1" dirty="0" smtClean="0">
              <a:solidFill>
                <a:schemeClr val="bg1"/>
              </a:solidFill>
            </a:rPr>
            <a:t>Reading God’s Word</a:t>
          </a:r>
          <a:endParaRPr lang="en-US" b="1" dirty="0">
            <a:solidFill>
              <a:schemeClr val="bg1"/>
            </a:solidFill>
          </a:endParaRPr>
        </a:p>
      </dgm:t>
    </dgm:pt>
    <dgm:pt modelId="{41AC3218-EFA3-47E5-855E-2EE9EE302945}" type="parTrans" cxnId="{34CCD868-BC23-42C3-BDD6-F8057D34CDDF}">
      <dgm:prSet/>
      <dgm:spPr/>
      <dgm:t>
        <a:bodyPr/>
        <a:lstStyle/>
        <a:p>
          <a:endParaRPr lang="en-US"/>
        </a:p>
      </dgm:t>
    </dgm:pt>
    <dgm:pt modelId="{7A76D90E-8FAE-419E-BDF9-84DD39ECD98E}" type="sibTrans" cxnId="{34CCD868-BC23-42C3-BDD6-F8057D34CDDF}">
      <dgm:prSet/>
      <dgm:spPr/>
      <dgm:t>
        <a:bodyPr/>
        <a:lstStyle/>
        <a:p>
          <a:endParaRPr lang="en-US"/>
        </a:p>
      </dgm:t>
    </dgm:pt>
    <dgm:pt modelId="{DCA1AF21-9834-443A-83FD-1F32D1C2D977}">
      <dgm:prSet phldrT="[Text]"/>
      <dgm:spPr/>
      <dgm:t>
        <a:bodyPr/>
        <a:lstStyle/>
        <a:p>
          <a:r>
            <a:rPr lang="en-US" b="1" dirty="0" smtClean="0">
              <a:solidFill>
                <a:schemeClr val="bg1"/>
              </a:solidFill>
            </a:rPr>
            <a:t>Studying God’s Word</a:t>
          </a:r>
          <a:endParaRPr lang="en-US" b="1" dirty="0">
            <a:solidFill>
              <a:schemeClr val="bg1"/>
            </a:solidFill>
          </a:endParaRPr>
        </a:p>
      </dgm:t>
    </dgm:pt>
    <dgm:pt modelId="{7EBDA4EB-C675-4B20-A850-51585FC45002}" type="parTrans" cxnId="{C0347C72-73F6-4822-B0AA-90D62C9DB89D}">
      <dgm:prSet/>
      <dgm:spPr/>
      <dgm:t>
        <a:bodyPr/>
        <a:lstStyle/>
        <a:p>
          <a:endParaRPr lang="en-US"/>
        </a:p>
      </dgm:t>
    </dgm:pt>
    <dgm:pt modelId="{C7D4BBDD-9C80-4FF3-B9C1-843F63CC6D58}" type="sibTrans" cxnId="{C0347C72-73F6-4822-B0AA-90D62C9DB89D}">
      <dgm:prSet/>
      <dgm:spPr/>
      <dgm:t>
        <a:bodyPr/>
        <a:lstStyle/>
        <a:p>
          <a:endParaRPr lang="en-US"/>
        </a:p>
      </dgm:t>
    </dgm:pt>
    <dgm:pt modelId="{68ACA504-E9D9-4781-94B8-2E8FB61F4F93}">
      <dgm:prSet phldrT="[Text]"/>
      <dgm:spPr/>
      <dgm:t>
        <a:bodyPr/>
        <a:lstStyle/>
        <a:p>
          <a:r>
            <a:rPr lang="en-US" b="1" dirty="0" smtClean="0">
              <a:solidFill>
                <a:schemeClr val="bg1"/>
              </a:solidFill>
            </a:rPr>
            <a:t>Hearing God’s Word</a:t>
          </a:r>
          <a:endParaRPr lang="en-US" b="1" dirty="0">
            <a:solidFill>
              <a:schemeClr val="bg1"/>
            </a:solidFill>
          </a:endParaRPr>
        </a:p>
      </dgm:t>
    </dgm:pt>
    <dgm:pt modelId="{33AAAEB9-FE52-4963-A21D-E17B43C800C5}" type="parTrans" cxnId="{A652B080-570A-4F14-B30A-00C2EDC2EDC1}">
      <dgm:prSet/>
      <dgm:spPr/>
      <dgm:t>
        <a:bodyPr/>
        <a:lstStyle/>
        <a:p>
          <a:endParaRPr lang="en-US"/>
        </a:p>
      </dgm:t>
    </dgm:pt>
    <dgm:pt modelId="{2D20C05B-4F5D-4290-993F-FAE53B9A8E2A}" type="sibTrans" cxnId="{A652B080-570A-4F14-B30A-00C2EDC2EDC1}">
      <dgm:prSet/>
      <dgm:spPr/>
      <dgm:t>
        <a:bodyPr/>
        <a:lstStyle/>
        <a:p>
          <a:endParaRPr lang="en-US"/>
        </a:p>
      </dgm:t>
    </dgm:pt>
    <dgm:pt modelId="{45C7F8F7-34BB-4A14-AB9C-19D1FD3E375A}" type="pres">
      <dgm:prSet presAssocID="{A433B86F-7A6C-4741-ADD9-F069E5261F9E}" presName="compositeShape" presStyleCnt="0">
        <dgm:presLayoutVars>
          <dgm:chMax val="7"/>
          <dgm:dir/>
          <dgm:resizeHandles val="exact"/>
        </dgm:presLayoutVars>
      </dgm:prSet>
      <dgm:spPr/>
    </dgm:pt>
    <dgm:pt modelId="{18410591-1EA7-4D93-B2AE-CC471EA203F2}" type="pres">
      <dgm:prSet presAssocID="{A433B86F-7A6C-4741-ADD9-F069E5261F9E}" presName="wedge1" presStyleLbl="node1" presStyleIdx="0" presStyleCnt="3"/>
      <dgm:spPr/>
      <dgm:t>
        <a:bodyPr/>
        <a:lstStyle/>
        <a:p>
          <a:endParaRPr lang="en-US"/>
        </a:p>
      </dgm:t>
    </dgm:pt>
    <dgm:pt modelId="{AE9610BB-FAE3-4A4E-9572-8D47877AE8EE}" type="pres">
      <dgm:prSet presAssocID="{A433B86F-7A6C-4741-ADD9-F069E5261F9E}" presName="dummy1a" presStyleCnt="0"/>
      <dgm:spPr/>
    </dgm:pt>
    <dgm:pt modelId="{B2CEF44C-FBE3-4E6E-8BD5-464CCFD71D6E}" type="pres">
      <dgm:prSet presAssocID="{A433B86F-7A6C-4741-ADD9-F069E5261F9E}" presName="dummy1b" presStyleCnt="0"/>
      <dgm:spPr/>
    </dgm:pt>
    <dgm:pt modelId="{7463582D-3A79-4BA0-8CDC-851F87C0B69E}" type="pres">
      <dgm:prSet presAssocID="{A433B86F-7A6C-4741-ADD9-F069E5261F9E}" presName="wedge1Tx" presStyleLbl="node1" presStyleIdx="0" presStyleCnt="3">
        <dgm:presLayoutVars>
          <dgm:chMax val="0"/>
          <dgm:chPref val="0"/>
          <dgm:bulletEnabled val="1"/>
        </dgm:presLayoutVars>
      </dgm:prSet>
      <dgm:spPr/>
      <dgm:t>
        <a:bodyPr/>
        <a:lstStyle/>
        <a:p>
          <a:endParaRPr lang="en-US"/>
        </a:p>
      </dgm:t>
    </dgm:pt>
    <dgm:pt modelId="{916252F6-4C68-4765-8B91-84C6C6CE16D9}" type="pres">
      <dgm:prSet presAssocID="{A433B86F-7A6C-4741-ADD9-F069E5261F9E}" presName="wedge2" presStyleLbl="node1" presStyleIdx="1" presStyleCnt="3"/>
      <dgm:spPr/>
      <dgm:t>
        <a:bodyPr/>
        <a:lstStyle/>
        <a:p>
          <a:endParaRPr lang="en-US"/>
        </a:p>
      </dgm:t>
    </dgm:pt>
    <dgm:pt modelId="{86DF4523-BB91-427A-A9B7-D1E319EAF147}" type="pres">
      <dgm:prSet presAssocID="{A433B86F-7A6C-4741-ADD9-F069E5261F9E}" presName="dummy2a" presStyleCnt="0"/>
      <dgm:spPr/>
    </dgm:pt>
    <dgm:pt modelId="{CE8D25D5-232F-4ECC-8B3F-24151330B855}" type="pres">
      <dgm:prSet presAssocID="{A433B86F-7A6C-4741-ADD9-F069E5261F9E}" presName="dummy2b" presStyleCnt="0"/>
      <dgm:spPr/>
    </dgm:pt>
    <dgm:pt modelId="{0E64A80B-4FA0-449B-88E7-9B414B732979}" type="pres">
      <dgm:prSet presAssocID="{A433B86F-7A6C-4741-ADD9-F069E5261F9E}" presName="wedge2Tx" presStyleLbl="node1" presStyleIdx="1" presStyleCnt="3">
        <dgm:presLayoutVars>
          <dgm:chMax val="0"/>
          <dgm:chPref val="0"/>
          <dgm:bulletEnabled val="1"/>
        </dgm:presLayoutVars>
      </dgm:prSet>
      <dgm:spPr/>
      <dgm:t>
        <a:bodyPr/>
        <a:lstStyle/>
        <a:p>
          <a:endParaRPr lang="en-US"/>
        </a:p>
      </dgm:t>
    </dgm:pt>
    <dgm:pt modelId="{C516EFFE-24D6-4F84-AEE4-2C312C46541C}" type="pres">
      <dgm:prSet presAssocID="{A433B86F-7A6C-4741-ADD9-F069E5261F9E}" presName="wedge3" presStyleLbl="node1" presStyleIdx="2" presStyleCnt="3" custLinFactNeighborX="720" custLinFactNeighborY="446"/>
      <dgm:spPr/>
      <dgm:t>
        <a:bodyPr/>
        <a:lstStyle/>
        <a:p>
          <a:endParaRPr lang="en-US"/>
        </a:p>
      </dgm:t>
    </dgm:pt>
    <dgm:pt modelId="{3BFBAEA7-A427-4BDC-B484-650AD7FD0B6F}" type="pres">
      <dgm:prSet presAssocID="{A433B86F-7A6C-4741-ADD9-F069E5261F9E}" presName="dummy3a" presStyleCnt="0"/>
      <dgm:spPr/>
    </dgm:pt>
    <dgm:pt modelId="{E4640506-39BF-4FD1-83A3-30DF284A7BE0}" type="pres">
      <dgm:prSet presAssocID="{A433B86F-7A6C-4741-ADD9-F069E5261F9E}" presName="dummy3b" presStyleCnt="0"/>
      <dgm:spPr/>
    </dgm:pt>
    <dgm:pt modelId="{3AE4AF9D-9C93-4988-B65F-72E3D3B1D0F6}" type="pres">
      <dgm:prSet presAssocID="{A433B86F-7A6C-4741-ADD9-F069E5261F9E}" presName="wedge3Tx" presStyleLbl="node1" presStyleIdx="2" presStyleCnt="3">
        <dgm:presLayoutVars>
          <dgm:chMax val="0"/>
          <dgm:chPref val="0"/>
          <dgm:bulletEnabled val="1"/>
        </dgm:presLayoutVars>
      </dgm:prSet>
      <dgm:spPr/>
      <dgm:t>
        <a:bodyPr/>
        <a:lstStyle/>
        <a:p>
          <a:endParaRPr lang="en-US"/>
        </a:p>
      </dgm:t>
    </dgm:pt>
    <dgm:pt modelId="{05D6C18E-2749-4D51-9B0E-317064F02AD6}" type="pres">
      <dgm:prSet presAssocID="{7A76D90E-8FAE-419E-BDF9-84DD39ECD98E}" presName="arrowWedge1" presStyleLbl="fgSibTrans2D1" presStyleIdx="0" presStyleCnt="3"/>
      <dgm:spPr/>
    </dgm:pt>
    <dgm:pt modelId="{61865344-7BC8-4697-9DDA-A72E392FF9EC}" type="pres">
      <dgm:prSet presAssocID="{C7D4BBDD-9C80-4FF3-B9C1-843F63CC6D58}" presName="arrowWedge2" presStyleLbl="fgSibTrans2D1" presStyleIdx="1" presStyleCnt="3"/>
      <dgm:spPr/>
    </dgm:pt>
    <dgm:pt modelId="{D06ABBFB-E560-48BB-A93C-279BE507E014}" type="pres">
      <dgm:prSet presAssocID="{2D20C05B-4F5D-4290-993F-FAE53B9A8E2A}" presName="arrowWedge3" presStyleLbl="fgSibTrans2D1" presStyleIdx="2" presStyleCnt="3"/>
      <dgm:spPr/>
    </dgm:pt>
  </dgm:ptLst>
  <dgm:cxnLst>
    <dgm:cxn modelId="{C0347C72-73F6-4822-B0AA-90D62C9DB89D}" srcId="{A433B86F-7A6C-4741-ADD9-F069E5261F9E}" destId="{DCA1AF21-9834-443A-83FD-1F32D1C2D977}" srcOrd="1" destOrd="0" parTransId="{7EBDA4EB-C675-4B20-A850-51585FC45002}" sibTransId="{C7D4BBDD-9C80-4FF3-B9C1-843F63CC6D58}"/>
    <dgm:cxn modelId="{4277B84E-039E-4192-ABE3-05589CB22528}" type="presOf" srcId="{DCA1AF21-9834-443A-83FD-1F32D1C2D977}" destId="{916252F6-4C68-4765-8B91-84C6C6CE16D9}" srcOrd="0" destOrd="0" presId="urn:microsoft.com/office/officeart/2005/8/layout/cycle8"/>
    <dgm:cxn modelId="{70239648-0277-4779-9ADF-E39F94E12582}" type="presOf" srcId="{8B418AF5-198F-4D50-8E31-F655CCFBD009}" destId="{18410591-1EA7-4D93-B2AE-CC471EA203F2}" srcOrd="0" destOrd="0" presId="urn:microsoft.com/office/officeart/2005/8/layout/cycle8"/>
    <dgm:cxn modelId="{390A4EBF-FEBB-44A4-94AD-E5786B77FD62}" type="presOf" srcId="{8B418AF5-198F-4D50-8E31-F655CCFBD009}" destId="{7463582D-3A79-4BA0-8CDC-851F87C0B69E}" srcOrd="1" destOrd="0" presId="urn:microsoft.com/office/officeart/2005/8/layout/cycle8"/>
    <dgm:cxn modelId="{66DE13EA-742F-47E2-8D41-9FD218B63D60}" type="presOf" srcId="{DCA1AF21-9834-443A-83FD-1F32D1C2D977}" destId="{0E64A80B-4FA0-449B-88E7-9B414B732979}" srcOrd="1" destOrd="0" presId="urn:microsoft.com/office/officeart/2005/8/layout/cycle8"/>
    <dgm:cxn modelId="{06367D8B-9E35-40CE-AE32-D7F24FF9A563}" type="presOf" srcId="{A433B86F-7A6C-4741-ADD9-F069E5261F9E}" destId="{45C7F8F7-34BB-4A14-AB9C-19D1FD3E375A}" srcOrd="0" destOrd="0" presId="urn:microsoft.com/office/officeart/2005/8/layout/cycle8"/>
    <dgm:cxn modelId="{A652B080-570A-4F14-B30A-00C2EDC2EDC1}" srcId="{A433B86F-7A6C-4741-ADD9-F069E5261F9E}" destId="{68ACA504-E9D9-4781-94B8-2E8FB61F4F93}" srcOrd="2" destOrd="0" parTransId="{33AAAEB9-FE52-4963-A21D-E17B43C800C5}" sibTransId="{2D20C05B-4F5D-4290-993F-FAE53B9A8E2A}"/>
    <dgm:cxn modelId="{34CCD868-BC23-42C3-BDD6-F8057D34CDDF}" srcId="{A433B86F-7A6C-4741-ADD9-F069E5261F9E}" destId="{8B418AF5-198F-4D50-8E31-F655CCFBD009}" srcOrd="0" destOrd="0" parTransId="{41AC3218-EFA3-47E5-855E-2EE9EE302945}" sibTransId="{7A76D90E-8FAE-419E-BDF9-84DD39ECD98E}"/>
    <dgm:cxn modelId="{9CF0F981-9438-4F57-8FBB-C6A25730D73F}" type="presOf" srcId="{68ACA504-E9D9-4781-94B8-2E8FB61F4F93}" destId="{C516EFFE-24D6-4F84-AEE4-2C312C46541C}" srcOrd="0" destOrd="0" presId="urn:microsoft.com/office/officeart/2005/8/layout/cycle8"/>
    <dgm:cxn modelId="{BDE974F4-5FD4-4BA8-A325-8D66DAFBD7BD}" type="presOf" srcId="{68ACA504-E9D9-4781-94B8-2E8FB61F4F93}" destId="{3AE4AF9D-9C93-4988-B65F-72E3D3B1D0F6}" srcOrd="1" destOrd="0" presId="urn:microsoft.com/office/officeart/2005/8/layout/cycle8"/>
    <dgm:cxn modelId="{E34F5F5F-CFDB-4601-BD9E-40DE07AC90F4}" type="presParOf" srcId="{45C7F8F7-34BB-4A14-AB9C-19D1FD3E375A}" destId="{18410591-1EA7-4D93-B2AE-CC471EA203F2}" srcOrd="0" destOrd="0" presId="urn:microsoft.com/office/officeart/2005/8/layout/cycle8"/>
    <dgm:cxn modelId="{A36A9833-2702-417B-A0FF-18A2CC0C9255}" type="presParOf" srcId="{45C7F8F7-34BB-4A14-AB9C-19D1FD3E375A}" destId="{AE9610BB-FAE3-4A4E-9572-8D47877AE8EE}" srcOrd="1" destOrd="0" presId="urn:microsoft.com/office/officeart/2005/8/layout/cycle8"/>
    <dgm:cxn modelId="{C8CBD3F6-79CA-4CDD-8953-2CC248CAE07C}" type="presParOf" srcId="{45C7F8F7-34BB-4A14-AB9C-19D1FD3E375A}" destId="{B2CEF44C-FBE3-4E6E-8BD5-464CCFD71D6E}" srcOrd="2" destOrd="0" presId="urn:microsoft.com/office/officeart/2005/8/layout/cycle8"/>
    <dgm:cxn modelId="{727C2516-FB6E-4B68-A72F-B5E45F862B5E}" type="presParOf" srcId="{45C7F8F7-34BB-4A14-AB9C-19D1FD3E375A}" destId="{7463582D-3A79-4BA0-8CDC-851F87C0B69E}" srcOrd="3" destOrd="0" presId="urn:microsoft.com/office/officeart/2005/8/layout/cycle8"/>
    <dgm:cxn modelId="{864243AB-ED12-442D-844A-8B3634DD1215}" type="presParOf" srcId="{45C7F8F7-34BB-4A14-AB9C-19D1FD3E375A}" destId="{916252F6-4C68-4765-8B91-84C6C6CE16D9}" srcOrd="4" destOrd="0" presId="urn:microsoft.com/office/officeart/2005/8/layout/cycle8"/>
    <dgm:cxn modelId="{4A4A618B-FC97-49F9-9A2F-CB4A20730D22}" type="presParOf" srcId="{45C7F8F7-34BB-4A14-AB9C-19D1FD3E375A}" destId="{86DF4523-BB91-427A-A9B7-D1E319EAF147}" srcOrd="5" destOrd="0" presId="urn:microsoft.com/office/officeart/2005/8/layout/cycle8"/>
    <dgm:cxn modelId="{AC9B0A3A-AF94-4A21-9170-149BC040D0EE}" type="presParOf" srcId="{45C7F8F7-34BB-4A14-AB9C-19D1FD3E375A}" destId="{CE8D25D5-232F-4ECC-8B3F-24151330B855}" srcOrd="6" destOrd="0" presId="urn:microsoft.com/office/officeart/2005/8/layout/cycle8"/>
    <dgm:cxn modelId="{9984B4AC-F16E-4C87-AC30-006590442A3C}" type="presParOf" srcId="{45C7F8F7-34BB-4A14-AB9C-19D1FD3E375A}" destId="{0E64A80B-4FA0-449B-88E7-9B414B732979}" srcOrd="7" destOrd="0" presId="urn:microsoft.com/office/officeart/2005/8/layout/cycle8"/>
    <dgm:cxn modelId="{30FCCF2C-4F8B-4027-9FDE-B015BD42B8CA}" type="presParOf" srcId="{45C7F8F7-34BB-4A14-AB9C-19D1FD3E375A}" destId="{C516EFFE-24D6-4F84-AEE4-2C312C46541C}" srcOrd="8" destOrd="0" presId="urn:microsoft.com/office/officeart/2005/8/layout/cycle8"/>
    <dgm:cxn modelId="{2C4DC1B0-2CB9-44C0-B9E3-1645ADDCFF84}" type="presParOf" srcId="{45C7F8F7-34BB-4A14-AB9C-19D1FD3E375A}" destId="{3BFBAEA7-A427-4BDC-B484-650AD7FD0B6F}" srcOrd="9" destOrd="0" presId="urn:microsoft.com/office/officeart/2005/8/layout/cycle8"/>
    <dgm:cxn modelId="{B706F2B6-CB2D-4855-8B53-65A1D24E7172}" type="presParOf" srcId="{45C7F8F7-34BB-4A14-AB9C-19D1FD3E375A}" destId="{E4640506-39BF-4FD1-83A3-30DF284A7BE0}" srcOrd="10" destOrd="0" presId="urn:microsoft.com/office/officeart/2005/8/layout/cycle8"/>
    <dgm:cxn modelId="{3D0976DB-5692-4BCF-9B07-1F428811A840}" type="presParOf" srcId="{45C7F8F7-34BB-4A14-AB9C-19D1FD3E375A}" destId="{3AE4AF9D-9C93-4988-B65F-72E3D3B1D0F6}" srcOrd="11" destOrd="0" presId="urn:microsoft.com/office/officeart/2005/8/layout/cycle8"/>
    <dgm:cxn modelId="{BAD0E882-BD79-48AA-A897-7539E3A5945A}" type="presParOf" srcId="{45C7F8F7-34BB-4A14-AB9C-19D1FD3E375A}" destId="{05D6C18E-2749-4D51-9B0E-317064F02AD6}" srcOrd="12" destOrd="0" presId="urn:microsoft.com/office/officeart/2005/8/layout/cycle8"/>
    <dgm:cxn modelId="{F91D86FC-31DD-4763-9A27-3B30B440AE0E}" type="presParOf" srcId="{45C7F8F7-34BB-4A14-AB9C-19D1FD3E375A}" destId="{61865344-7BC8-4697-9DDA-A72E392FF9EC}" srcOrd="13" destOrd="0" presId="urn:microsoft.com/office/officeart/2005/8/layout/cycle8"/>
    <dgm:cxn modelId="{41BA1AC6-93A8-4E67-8ECC-A1D4BF31F2C9}" type="presParOf" srcId="{45C7F8F7-34BB-4A14-AB9C-19D1FD3E375A}" destId="{D06ABBFB-E560-48BB-A93C-279BE507E01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0591-1EA7-4D93-B2AE-CC471EA203F2}">
      <dsp:nvSpPr>
        <dsp:cNvPr id="0" name=""/>
        <dsp:cNvSpPr/>
      </dsp:nvSpPr>
      <dsp:spPr>
        <a:xfrm>
          <a:off x="1411427" y="264159"/>
          <a:ext cx="3413760" cy="3413760"/>
        </a:xfrm>
        <a:prstGeom prst="pie">
          <a:avLst>
            <a:gd name="adj1" fmla="val 16200000"/>
            <a:gd name="adj2" fmla="val 1800000"/>
          </a:avLst>
        </a:prstGeom>
        <a:solidFill>
          <a:schemeClr val="accent3">
            <a:shade val="80000"/>
            <a:hueOff val="0"/>
            <a:satOff val="0"/>
            <a:lumOff val="0"/>
            <a:alphaOff val="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Reading God’s Word</a:t>
          </a:r>
          <a:endParaRPr lang="en-US" sz="2400" b="1" kern="1200" dirty="0">
            <a:solidFill>
              <a:schemeClr val="bg1"/>
            </a:solidFill>
          </a:endParaRPr>
        </a:p>
      </dsp:txBody>
      <dsp:txXfrm>
        <a:off x="3210560" y="987551"/>
        <a:ext cx="1219200" cy="1016000"/>
      </dsp:txXfrm>
    </dsp:sp>
    <dsp:sp modelId="{916252F6-4C68-4765-8B91-84C6C6CE16D9}">
      <dsp:nvSpPr>
        <dsp:cNvPr id="0" name=""/>
        <dsp:cNvSpPr/>
      </dsp:nvSpPr>
      <dsp:spPr>
        <a:xfrm>
          <a:off x="1341120" y="386079"/>
          <a:ext cx="3413760" cy="3413760"/>
        </a:xfrm>
        <a:prstGeom prst="pie">
          <a:avLst>
            <a:gd name="adj1" fmla="val 1800000"/>
            <a:gd name="adj2" fmla="val 9000000"/>
          </a:avLst>
        </a:prstGeom>
        <a:solidFill>
          <a:schemeClr val="accent3">
            <a:shade val="80000"/>
            <a:hueOff val="0"/>
            <a:satOff val="0"/>
            <a:lumOff val="10652"/>
            <a:alphaOff val="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Studying God’s Word</a:t>
          </a:r>
          <a:endParaRPr lang="en-US" sz="2400" b="1" kern="1200" dirty="0">
            <a:solidFill>
              <a:schemeClr val="bg1"/>
            </a:solidFill>
          </a:endParaRPr>
        </a:p>
      </dsp:txBody>
      <dsp:txXfrm>
        <a:off x="2153920" y="2600960"/>
        <a:ext cx="1828800" cy="894080"/>
      </dsp:txXfrm>
    </dsp:sp>
    <dsp:sp modelId="{C516EFFE-24D6-4F84-AEE4-2C312C46541C}">
      <dsp:nvSpPr>
        <dsp:cNvPr id="0" name=""/>
        <dsp:cNvSpPr/>
      </dsp:nvSpPr>
      <dsp:spPr>
        <a:xfrm>
          <a:off x="1295391" y="279385"/>
          <a:ext cx="3413760" cy="3413760"/>
        </a:xfrm>
        <a:prstGeom prst="pie">
          <a:avLst>
            <a:gd name="adj1" fmla="val 9000000"/>
            <a:gd name="adj2" fmla="val 16200000"/>
          </a:avLst>
        </a:prstGeom>
        <a:solidFill>
          <a:schemeClr val="accent3">
            <a:shade val="80000"/>
            <a:hueOff val="0"/>
            <a:satOff val="0"/>
            <a:lumOff val="21304"/>
            <a:alphaOff val="0"/>
          </a:schemeClr>
        </a:solidFill>
        <a:ln>
          <a:noFill/>
        </a:ln>
        <a:effectLst>
          <a:outerShdw blurRad="50800" dist="42924"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Hearing God’s Word</a:t>
          </a:r>
          <a:endParaRPr lang="en-US" sz="2400" b="1" kern="1200" dirty="0">
            <a:solidFill>
              <a:schemeClr val="bg1"/>
            </a:solidFill>
          </a:endParaRPr>
        </a:p>
      </dsp:txBody>
      <dsp:txXfrm>
        <a:off x="1690819" y="1002777"/>
        <a:ext cx="1219200" cy="1016000"/>
      </dsp:txXfrm>
    </dsp:sp>
    <dsp:sp modelId="{05D6C18E-2749-4D51-9B0E-317064F02AD6}">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3">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1865344-7BC8-4697-9DDA-A72E392FF9EC}">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3">
            <a:shade val="90000"/>
            <a:hueOff val="0"/>
            <a:satOff val="0"/>
            <a:lumOff val="917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06ABBFB-E560-48BB-A93C-279BE507E014}">
      <dsp:nvSpPr>
        <dsp:cNvPr id="0" name=""/>
        <dsp:cNvSpPr/>
      </dsp:nvSpPr>
      <dsp:spPr>
        <a:xfrm>
          <a:off x="1083782" y="68057"/>
          <a:ext cx="3836416" cy="3836416"/>
        </a:xfrm>
        <a:prstGeom prst="circularArrow">
          <a:avLst>
            <a:gd name="adj1" fmla="val 5085"/>
            <a:gd name="adj2" fmla="val 327528"/>
            <a:gd name="adj3" fmla="val 15873039"/>
            <a:gd name="adj4" fmla="val 9000000"/>
            <a:gd name="adj5" fmla="val 5932"/>
          </a:avLst>
        </a:prstGeom>
        <a:solidFill>
          <a:schemeClr val="accent3">
            <a:shade val="90000"/>
            <a:hueOff val="0"/>
            <a:satOff val="0"/>
            <a:lumOff val="1835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B4E95-8A54-4800-B32A-10F3BE12A20D}" type="datetimeFigureOut">
              <a:rPr lang="en-US" smtClean="0"/>
              <a:t>4/13/2012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85574-D998-4F49-B737-7E23EA673DC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2EB4E95-8A54-4800-B32A-10F3BE12A20D}" type="datetimeFigureOut">
              <a:rPr lang="en-US" smtClean="0"/>
              <a:t>4/13/2012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2D85574-D998-4F49-B737-7E23EA673DCE}"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228600"/>
            <a:ext cx="7924800" cy="1143000"/>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 y="0"/>
            <a:ext cx="91811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37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655638"/>
          </a:xfrm>
        </p:spPr>
        <p:txBody>
          <a:bodyPr/>
          <a:lstStyle/>
          <a:p>
            <a:pPr algn="ctr"/>
            <a:r>
              <a:rPr lang="en-US" dirty="0" smtClean="0"/>
              <a:t>Biblical Meditation is like a cup of Tea…</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643063"/>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148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76200"/>
            <a:ext cx="7924800" cy="579438"/>
          </a:xfrm>
        </p:spPr>
        <p:txBody>
          <a:bodyPr/>
          <a:lstStyle/>
          <a:p>
            <a:pPr algn="ctr"/>
            <a:r>
              <a:rPr lang="en-US" dirty="0" smtClean="0"/>
              <a:t>Suggested Practices…</a:t>
            </a:r>
            <a:endParaRPr lang="en-US" dirty="0"/>
          </a:p>
        </p:txBody>
      </p:sp>
      <p:sp>
        <p:nvSpPr>
          <p:cNvPr id="7" name="Content Placeholder 6"/>
          <p:cNvSpPr>
            <a:spLocks noGrp="1"/>
          </p:cNvSpPr>
          <p:nvPr>
            <p:ph sz="quarter" idx="13"/>
          </p:nvPr>
        </p:nvSpPr>
        <p:spPr>
          <a:xfrm>
            <a:off x="76200" y="609600"/>
            <a:ext cx="9067800" cy="5334000"/>
          </a:xfrm>
        </p:spPr>
        <p:txBody>
          <a:bodyPr>
            <a:normAutofit/>
          </a:bodyPr>
          <a:lstStyle/>
          <a:p>
            <a:r>
              <a:rPr lang="en-US" sz="2400" dirty="0" smtClean="0"/>
              <a:t>Pick an appropriate passage</a:t>
            </a:r>
          </a:p>
          <a:p>
            <a:pPr lvl="1"/>
            <a:r>
              <a:rPr lang="en-US" sz="2400" dirty="0" smtClean="0"/>
              <a:t>Repeat it aloud in different ways.</a:t>
            </a:r>
          </a:p>
          <a:p>
            <a:pPr lvl="1"/>
            <a:r>
              <a:rPr lang="en-US" sz="2400" dirty="0" smtClean="0"/>
              <a:t>Rewrite the passage in your own words.</a:t>
            </a:r>
          </a:p>
          <a:p>
            <a:pPr lvl="1"/>
            <a:r>
              <a:rPr lang="en-US" sz="2400" dirty="0" smtClean="0"/>
              <a:t>Look for application of the text.</a:t>
            </a:r>
          </a:p>
          <a:p>
            <a:pPr lvl="1"/>
            <a:r>
              <a:rPr lang="en-US" sz="2400" dirty="0" smtClean="0"/>
              <a:t>Pray through the text</a:t>
            </a:r>
          </a:p>
          <a:p>
            <a:pPr lvl="1">
              <a:buClr>
                <a:srgbClr val="F8F8F8"/>
              </a:buClr>
            </a:pPr>
            <a:r>
              <a:rPr lang="en-US" sz="2400" dirty="0">
                <a:solidFill>
                  <a:prstClr val="white"/>
                </a:solidFill>
              </a:rPr>
              <a:t>Attempt to memorize the </a:t>
            </a:r>
            <a:r>
              <a:rPr lang="en-US" sz="2400" dirty="0" smtClean="0">
                <a:solidFill>
                  <a:prstClr val="white"/>
                </a:solidFill>
              </a:rPr>
              <a:t>text</a:t>
            </a:r>
            <a:endParaRPr lang="en-US" sz="2400" dirty="0" smtClean="0"/>
          </a:p>
          <a:p>
            <a:pPr lvl="1"/>
            <a:r>
              <a:rPr lang="en-US" sz="2400" dirty="0" smtClean="0"/>
              <a:t>Don’t rush- take your time.</a:t>
            </a:r>
          </a:p>
          <a:p>
            <a:pPr lvl="2"/>
            <a:r>
              <a:rPr lang="en-US" sz="2000" b="1" dirty="0" smtClean="0"/>
              <a:t>Focus on developing a familiar friendship with Jesus (Thomas a Kempis).</a:t>
            </a:r>
          </a:p>
          <a:p>
            <a:pPr lvl="2"/>
            <a:r>
              <a:rPr lang="en-US" sz="2000" b="1" dirty="0" smtClean="0"/>
              <a:t>Obey His Word.</a:t>
            </a:r>
          </a:p>
          <a:p>
            <a:pPr lvl="2"/>
            <a:r>
              <a:rPr lang="en-US" sz="2000" b="1" dirty="0" smtClean="0"/>
              <a:t>Remember that true contemplation is not a psychological trick but a theological grace (Thomas Merton).</a:t>
            </a:r>
          </a:p>
          <a:p>
            <a:pPr lvl="2"/>
            <a:endParaRPr lang="en-US" sz="2400" dirty="0"/>
          </a:p>
        </p:txBody>
      </p:sp>
    </p:spTree>
    <p:extLst>
      <p:ext uri="{BB962C8B-B14F-4D97-AF65-F5344CB8AC3E}">
        <p14:creationId xmlns:p14="http://schemas.microsoft.com/office/powerpoint/2010/main" val="31507405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79438"/>
          </a:xfrm>
        </p:spPr>
        <p:txBody>
          <a:bodyPr/>
          <a:lstStyle/>
          <a:p>
            <a:pPr algn="ctr"/>
            <a:r>
              <a:rPr lang="en-US" dirty="0" smtClean="0"/>
              <a:t>Studying God’s Word</a:t>
            </a:r>
            <a:endParaRPr lang="en-US" dirty="0"/>
          </a:p>
        </p:txBody>
      </p:sp>
      <p:sp>
        <p:nvSpPr>
          <p:cNvPr id="3" name="Content Placeholder 2"/>
          <p:cNvSpPr>
            <a:spLocks noGrp="1"/>
          </p:cNvSpPr>
          <p:nvPr>
            <p:ph sz="quarter" idx="13"/>
          </p:nvPr>
        </p:nvSpPr>
        <p:spPr>
          <a:xfrm>
            <a:off x="76200" y="838200"/>
            <a:ext cx="8991600" cy="5334000"/>
          </a:xfrm>
        </p:spPr>
        <p:txBody>
          <a:bodyPr>
            <a:normAutofit/>
          </a:bodyPr>
          <a:lstStyle/>
          <a:p>
            <a:r>
              <a:rPr lang="en-US" sz="2400" dirty="0" smtClean="0"/>
              <a:t>Meditation is devotional, study is analytical. Meditation will relish a word; study will explicate it.</a:t>
            </a:r>
          </a:p>
          <a:p>
            <a:pPr marL="0" indent="0">
              <a:buNone/>
            </a:pPr>
            <a:endParaRPr lang="en-US" sz="2400" dirty="0" smtClean="0"/>
          </a:p>
          <a:p>
            <a:r>
              <a:rPr lang="en-US" sz="2400" dirty="0"/>
              <a:t>Reading gives us breath, but study give us depth</a:t>
            </a:r>
            <a:r>
              <a:rPr lang="en-US" sz="2400" dirty="0" smtClean="0"/>
              <a:t>. (Jerry Bridges)</a:t>
            </a:r>
          </a:p>
          <a:p>
            <a:pPr marL="0" indent="0">
              <a:buNone/>
            </a:pPr>
            <a:endParaRPr lang="en-US" sz="2400" dirty="0" smtClean="0"/>
          </a:p>
          <a:p>
            <a:r>
              <a:rPr lang="en-US" sz="2400" dirty="0" smtClean="0"/>
              <a:t>Bible study involves engaging the mind and focusing on Scripture in an attempt to understand and apply truth to every part of life.</a:t>
            </a:r>
          </a:p>
          <a:p>
            <a:pPr marL="0" indent="0">
              <a:buNone/>
            </a:pPr>
            <a:endParaRPr lang="en-US" sz="2400" dirty="0" smtClean="0"/>
          </a:p>
          <a:p>
            <a:r>
              <a:rPr lang="en-US" sz="2400" dirty="0" smtClean="0"/>
              <a:t>For our purposes here I will give you a quick overview and I have included a more detailed procedure in your packet of handouts.</a:t>
            </a:r>
          </a:p>
        </p:txBody>
      </p:sp>
    </p:spTree>
    <p:extLst>
      <p:ext uri="{BB962C8B-B14F-4D97-AF65-F5344CB8AC3E}">
        <p14:creationId xmlns:p14="http://schemas.microsoft.com/office/powerpoint/2010/main" val="39307074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7924800" cy="609600"/>
          </a:xfrm>
        </p:spPr>
        <p:txBody>
          <a:bodyPr/>
          <a:lstStyle/>
          <a:p>
            <a:pPr lvl="0" algn="ctr"/>
            <a:r>
              <a:rPr lang="en-US" sz="3200" b="1" dirty="0">
                <a:solidFill>
                  <a:prstClr val="white"/>
                </a:solidFill>
              </a:rPr>
              <a:t>4 steps to Studying God’s </a:t>
            </a:r>
            <a:r>
              <a:rPr lang="en-US" sz="3200" b="1" dirty="0" smtClean="0">
                <a:solidFill>
                  <a:prstClr val="white"/>
                </a:solidFill>
              </a:rPr>
              <a:t>Word</a:t>
            </a:r>
            <a:r>
              <a:rPr lang="en-US" sz="3200" b="1" dirty="0">
                <a:solidFill>
                  <a:prstClr val="white"/>
                </a:solidFill>
              </a:rPr>
              <a:t/>
            </a:r>
            <a:br>
              <a:rPr lang="en-US" sz="3200" b="1" dirty="0">
                <a:solidFill>
                  <a:prstClr val="white"/>
                </a:solidFill>
              </a:rPr>
            </a:br>
            <a:endParaRPr lang="en-US" dirty="0"/>
          </a:p>
        </p:txBody>
      </p:sp>
      <p:sp>
        <p:nvSpPr>
          <p:cNvPr id="4" name="Content Placeholder 3"/>
          <p:cNvSpPr>
            <a:spLocks noGrp="1"/>
          </p:cNvSpPr>
          <p:nvPr>
            <p:ph sz="quarter" idx="13"/>
          </p:nvPr>
        </p:nvSpPr>
        <p:spPr>
          <a:xfrm>
            <a:off x="228600" y="762000"/>
            <a:ext cx="8686800" cy="4953000"/>
          </a:xfrm>
        </p:spPr>
        <p:txBody>
          <a:bodyPr>
            <a:normAutofit lnSpcReduction="10000"/>
          </a:bodyPr>
          <a:lstStyle/>
          <a:p>
            <a:pPr marL="457200" lvl="0" indent="-457200">
              <a:buClr>
                <a:srgbClr val="F8F8F8"/>
              </a:buClr>
              <a:buFont typeface="+mj-lt"/>
              <a:buAutoNum type="arabicPeriod"/>
            </a:pPr>
            <a:r>
              <a:rPr lang="en-US" sz="2400" b="1" u="sng" dirty="0" smtClean="0">
                <a:solidFill>
                  <a:prstClr val="white"/>
                </a:solidFill>
              </a:rPr>
              <a:t>Repetition</a:t>
            </a:r>
            <a:r>
              <a:rPr lang="en-US" sz="2400" b="1" dirty="0" smtClean="0">
                <a:solidFill>
                  <a:prstClr val="white"/>
                </a:solidFill>
              </a:rPr>
              <a:t>- </a:t>
            </a:r>
            <a:r>
              <a:rPr lang="en-US" sz="2400" dirty="0">
                <a:solidFill>
                  <a:prstClr val="white"/>
                </a:solidFill>
              </a:rPr>
              <a:t>develop a habit of study and study passages multiple </a:t>
            </a:r>
            <a:r>
              <a:rPr lang="en-US" sz="2400" dirty="0" smtClean="0">
                <a:solidFill>
                  <a:prstClr val="white"/>
                </a:solidFill>
              </a:rPr>
              <a:t>times</a:t>
            </a:r>
          </a:p>
          <a:p>
            <a:pPr marL="457200" lvl="0" indent="-457200">
              <a:buClr>
                <a:srgbClr val="F8F8F8"/>
              </a:buClr>
              <a:buFont typeface="+mj-lt"/>
              <a:buAutoNum type="arabicPeriod"/>
            </a:pPr>
            <a:endParaRPr lang="en-US" sz="2400" b="1" dirty="0">
              <a:solidFill>
                <a:prstClr val="white"/>
              </a:solidFill>
            </a:endParaRPr>
          </a:p>
          <a:p>
            <a:pPr marL="457200" lvl="0" indent="-457200">
              <a:buClr>
                <a:srgbClr val="F8F8F8"/>
              </a:buClr>
              <a:buFont typeface="+mj-lt"/>
              <a:buAutoNum type="arabicPeriod"/>
            </a:pPr>
            <a:r>
              <a:rPr lang="en-US" sz="2400" b="1" u="sng" dirty="0" smtClean="0">
                <a:solidFill>
                  <a:prstClr val="white"/>
                </a:solidFill>
              </a:rPr>
              <a:t>Concentration-</a:t>
            </a:r>
            <a:r>
              <a:rPr lang="en-US" sz="2400" b="1" dirty="0" smtClean="0">
                <a:solidFill>
                  <a:prstClr val="white"/>
                </a:solidFill>
              </a:rPr>
              <a:t> </a:t>
            </a:r>
            <a:r>
              <a:rPr lang="en-US" sz="2400" dirty="0" smtClean="0">
                <a:solidFill>
                  <a:prstClr val="white"/>
                </a:solidFill>
              </a:rPr>
              <a:t>center your mind and give full attention on what is being studied.</a:t>
            </a:r>
          </a:p>
          <a:p>
            <a:pPr marL="457200" lvl="0" indent="-457200">
              <a:buClr>
                <a:srgbClr val="F8F8F8"/>
              </a:buClr>
              <a:buFont typeface="+mj-lt"/>
              <a:buAutoNum type="arabicPeriod"/>
            </a:pPr>
            <a:endParaRPr lang="en-US" sz="2400" b="1" dirty="0" smtClean="0">
              <a:solidFill>
                <a:prstClr val="white"/>
              </a:solidFill>
            </a:endParaRPr>
          </a:p>
          <a:p>
            <a:pPr marL="457200" lvl="0" indent="-457200">
              <a:buClr>
                <a:srgbClr val="F8F8F8"/>
              </a:buClr>
              <a:buFont typeface="+mj-lt"/>
              <a:buAutoNum type="arabicPeriod"/>
            </a:pPr>
            <a:r>
              <a:rPr lang="en-US" sz="2400" b="1" u="sng" dirty="0" smtClean="0">
                <a:solidFill>
                  <a:prstClr val="white"/>
                </a:solidFill>
              </a:rPr>
              <a:t>Comprehension-</a:t>
            </a:r>
            <a:r>
              <a:rPr lang="en-US" sz="2400" b="1" dirty="0" smtClean="0">
                <a:solidFill>
                  <a:prstClr val="white"/>
                </a:solidFill>
              </a:rPr>
              <a:t> </a:t>
            </a:r>
            <a:r>
              <a:rPr lang="en-US" sz="2400" dirty="0" smtClean="0">
                <a:solidFill>
                  <a:prstClr val="white"/>
                </a:solidFill>
              </a:rPr>
              <a:t>focus on understanding the meaning of the passage and on the knowledge of the truth.</a:t>
            </a:r>
          </a:p>
          <a:p>
            <a:pPr marL="457200" lvl="0" indent="-457200">
              <a:buClr>
                <a:srgbClr val="F8F8F8"/>
              </a:buClr>
              <a:buFont typeface="+mj-lt"/>
              <a:buAutoNum type="arabicPeriod"/>
            </a:pPr>
            <a:endParaRPr lang="en-US" sz="2400" b="1" dirty="0" smtClean="0">
              <a:solidFill>
                <a:prstClr val="white"/>
              </a:solidFill>
            </a:endParaRPr>
          </a:p>
          <a:p>
            <a:pPr marL="457200" lvl="0" indent="-457200">
              <a:buClr>
                <a:srgbClr val="F8F8F8"/>
              </a:buClr>
              <a:buFont typeface="+mj-lt"/>
              <a:buAutoNum type="arabicPeriod"/>
            </a:pPr>
            <a:r>
              <a:rPr lang="en-US" sz="2400" b="1" u="sng" dirty="0" smtClean="0">
                <a:solidFill>
                  <a:prstClr val="white"/>
                </a:solidFill>
              </a:rPr>
              <a:t>Reflection</a:t>
            </a:r>
            <a:r>
              <a:rPr lang="en-US" sz="2400" b="1" dirty="0" smtClean="0">
                <a:solidFill>
                  <a:prstClr val="white"/>
                </a:solidFill>
              </a:rPr>
              <a:t>- </a:t>
            </a:r>
            <a:r>
              <a:rPr lang="en-US" sz="2400" dirty="0" smtClean="0">
                <a:solidFill>
                  <a:prstClr val="white"/>
                </a:solidFill>
              </a:rPr>
              <a:t>determine why this passage is significant and seek to apply its truth to your life.</a:t>
            </a:r>
            <a:endParaRPr lang="en-US" sz="2400" u="sng" dirty="0">
              <a:solidFill>
                <a:prstClr val="white"/>
              </a:solidFill>
            </a:endParaRPr>
          </a:p>
          <a:p>
            <a:endParaRPr lang="en-US" dirty="0"/>
          </a:p>
        </p:txBody>
      </p:sp>
    </p:spTree>
    <p:extLst>
      <p:ext uri="{BB962C8B-B14F-4D97-AF65-F5344CB8AC3E}">
        <p14:creationId xmlns:p14="http://schemas.microsoft.com/office/powerpoint/2010/main" val="28229421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28600" y="1600200"/>
            <a:ext cx="4572000" cy="4114800"/>
          </a:xfrm>
        </p:spPr>
        <p:txBody>
          <a:bodyPr>
            <a:noAutofit/>
          </a:bodyPr>
          <a:lstStyle/>
          <a:p>
            <a:pPr marL="0" indent="0" algn="ctr">
              <a:buNone/>
            </a:pPr>
            <a:r>
              <a:rPr lang="en-US" sz="2800" dirty="0" smtClean="0"/>
              <a:t>“In the Bible God gives us revelations of himself which lead us to worship, promises of salvation which stimulate our faith, and commandments expressing his will which demand our obedience. This is the meaning of Christian discipleship.”</a:t>
            </a:r>
            <a:endParaRPr lang="en-US" sz="2800" dirty="0"/>
          </a:p>
        </p:txBody>
      </p:sp>
      <p:sp>
        <p:nvSpPr>
          <p:cNvPr id="5" name="Content Placeholder 4"/>
          <p:cNvSpPr>
            <a:spLocks noGrp="1"/>
          </p:cNvSpPr>
          <p:nvPr>
            <p:ph sz="quarter" idx="14"/>
          </p:nvPr>
        </p:nvSpPr>
        <p:spPr/>
        <p:txBody>
          <a:bodyPr/>
          <a:lstStyle/>
          <a:p>
            <a:endParaRPr lang="en-US" dirty="0"/>
          </a:p>
        </p:txBody>
      </p:sp>
      <p:sp>
        <p:nvSpPr>
          <p:cNvPr id="3" name="Title 2"/>
          <p:cNvSpPr>
            <a:spLocks noGrp="1"/>
          </p:cNvSpPr>
          <p:nvPr>
            <p:ph type="title"/>
          </p:nvPr>
        </p:nvSpPr>
        <p:spPr>
          <a:xfrm>
            <a:off x="685800" y="228600"/>
            <a:ext cx="7924800" cy="808038"/>
          </a:xfrm>
        </p:spPr>
        <p:txBody>
          <a:bodyPr/>
          <a:lstStyle/>
          <a:p>
            <a:pPr algn="ctr"/>
            <a:r>
              <a:rPr lang="en-US" dirty="0" smtClean="0"/>
              <a:t>John Stott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1"/>
            <a:ext cx="3352800" cy="391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8839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152400" y="1600200"/>
            <a:ext cx="4495800" cy="4114800"/>
          </a:xfrm>
        </p:spPr>
        <p:txBody>
          <a:bodyPr>
            <a:normAutofit/>
          </a:bodyPr>
          <a:lstStyle/>
          <a:p>
            <a:pPr marL="0" indent="0" algn="ctr">
              <a:buNone/>
            </a:pPr>
            <a:r>
              <a:rPr lang="en-US" sz="2400" dirty="0" smtClean="0"/>
              <a:t>“ Here then, is the real problem of our negligence. We fail in our duty to study God’s Word not so much because it is difficult to understand, not so much because it is dull and boring, but because it is work. Our problem is not lack of intelligence or lack of passion. Our problem is that we are lazy.”</a:t>
            </a:r>
          </a:p>
          <a:p>
            <a:pPr marL="0" indent="0" algn="r">
              <a:buNone/>
            </a:pPr>
            <a:r>
              <a:rPr lang="en-US" sz="2400" dirty="0" smtClean="0"/>
              <a:t>- RC Sproul</a:t>
            </a:r>
            <a:endParaRPr lang="en-US" sz="2400" dirty="0"/>
          </a:p>
        </p:txBody>
      </p:sp>
      <p:sp>
        <p:nvSpPr>
          <p:cNvPr id="8" name="Content Placeholder 7"/>
          <p:cNvSpPr>
            <a:spLocks noGrp="1"/>
          </p:cNvSpPr>
          <p:nvPr>
            <p:ph sz="quarter" idx="14"/>
          </p:nvPr>
        </p:nvSpPr>
        <p:spPr/>
        <p:txBody>
          <a:bodyPr/>
          <a:lstStyle/>
          <a:p>
            <a:endParaRPr lang="en-US" dirty="0"/>
          </a:p>
        </p:txBody>
      </p:sp>
      <p:sp>
        <p:nvSpPr>
          <p:cNvPr id="5" name="Title 4"/>
          <p:cNvSpPr>
            <a:spLocks noGrp="1"/>
          </p:cNvSpPr>
          <p:nvPr>
            <p:ph type="title"/>
          </p:nvPr>
        </p:nvSpPr>
        <p:spPr/>
        <p:txBody>
          <a:bodyPr/>
          <a:lstStyle/>
          <a:p>
            <a:pPr algn="ctr"/>
            <a:r>
              <a:rPr lang="en-US" dirty="0" smtClean="0"/>
              <a:t>If this is true than why do so many Christians neglect the study of God’s word?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752850" cy="284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0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924800" cy="655638"/>
          </a:xfrm>
        </p:spPr>
        <p:txBody>
          <a:bodyPr/>
          <a:lstStyle/>
          <a:p>
            <a:pPr algn="ctr"/>
            <a:r>
              <a:rPr lang="en-US" dirty="0" smtClean="0"/>
              <a:t>Another reason…</a:t>
            </a:r>
            <a:endParaRPr lang="en-US" dirty="0"/>
          </a:p>
        </p:txBody>
      </p:sp>
      <p:sp>
        <p:nvSpPr>
          <p:cNvPr id="5" name="Content Placeholder 4"/>
          <p:cNvSpPr>
            <a:spLocks noGrp="1"/>
          </p:cNvSpPr>
          <p:nvPr>
            <p:ph sz="quarter" idx="13"/>
          </p:nvPr>
        </p:nvSpPr>
        <p:spPr>
          <a:xfrm>
            <a:off x="152400" y="990600"/>
            <a:ext cx="8915400" cy="5105400"/>
          </a:xfrm>
        </p:spPr>
        <p:txBody>
          <a:bodyPr>
            <a:normAutofit/>
          </a:bodyPr>
          <a:lstStyle/>
          <a:p>
            <a:r>
              <a:rPr lang="en-US" sz="2400" dirty="0" smtClean="0"/>
              <a:t>Insecurity about how to study the Bible or even where to begin????</a:t>
            </a:r>
          </a:p>
          <a:p>
            <a:pPr marL="457200" lvl="1" indent="0">
              <a:buNone/>
            </a:pPr>
            <a:endParaRPr lang="en-US"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53745"/>
            <a:ext cx="4572000" cy="37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4674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924800" cy="503238"/>
          </a:xfrm>
        </p:spPr>
        <p:txBody>
          <a:bodyPr/>
          <a:lstStyle/>
          <a:p>
            <a:pPr algn="ctr"/>
            <a:r>
              <a:rPr lang="en-US" dirty="0" smtClean="0"/>
              <a:t>Journalin</a:t>
            </a:r>
            <a:r>
              <a:rPr lang="en-US" dirty="0"/>
              <a:t>g</a:t>
            </a:r>
          </a:p>
        </p:txBody>
      </p:sp>
      <p:sp>
        <p:nvSpPr>
          <p:cNvPr id="6" name="Content Placeholder 5"/>
          <p:cNvSpPr>
            <a:spLocks noGrp="1"/>
          </p:cNvSpPr>
          <p:nvPr>
            <p:ph sz="quarter" idx="13"/>
          </p:nvPr>
        </p:nvSpPr>
        <p:spPr>
          <a:xfrm>
            <a:off x="228600" y="685800"/>
            <a:ext cx="8763000" cy="5486400"/>
          </a:xfrm>
        </p:spPr>
        <p:txBody>
          <a:bodyPr>
            <a:normAutofit/>
          </a:bodyPr>
          <a:lstStyle/>
          <a:p>
            <a:r>
              <a:rPr lang="en-US" sz="2400" dirty="0" smtClean="0"/>
              <a:t>Journaling is a tool for reflecting on God’s presence, guidance and nurture in daily living and is the place to record all of your spontaneous devotional thoughts or theological musings.</a:t>
            </a:r>
          </a:p>
          <a:p>
            <a:r>
              <a:rPr lang="en-US" sz="2400" dirty="0" smtClean="0"/>
              <a:t>Journals can be a profitable way to record all the fruit of your Bible Intake</a:t>
            </a:r>
            <a:r>
              <a:rPr lang="en-US" sz="2400" dirty="0"/>
              <a:t> </a:t>
            </a:r>
            <a:r>
              <a:rPr lang="en-US" sz="2400" dirty="0" smtClean="0"/>
              <a:t>and journals can be a valuable aid in…</a:t>
            </a:r>
          </a:p>
          <a:p>
            <a:pPr lvl="1"/>
            <a:r>
              <a:rPr lang="en-US" sz="2000" b="1" dirty="0" smtClean="0"/>
              <a:t>Understanding and evaluating yourself.</a:t>
            </a:r>
          </a:p>
          <a:p>
            <a:pPr lvl="1"/>
            <a:r>
              <a:rPr lang="en-US" sz="2000" b="1" dirty="0" smtClean="0"/>
              <a:t>Meditation.</a:t>
            </a:r>
          </a:p>
          <a:p>
            <a:pPr lvl="1"/>
            <a:r>
              <a:rPr lang="en-US" sz="2000" b="1" dirty="0" smtClean="0"/>
              <a:t>Expressing thoughts and feelings to the Lord.</a:t>
            </a:r>
          </a:p>
          <a:p>
            <a:pPr lvl="1"/>
            <a:r>
              <a:rPr lang="en-US" sz="2000" b="1" dirty="0" smtClean="0"/>
              <a:t>Remembering the Lord’s work </a:t>
            </a:r>
          </a:p>
          <a:p>
            <a:pPr lvl="1"/>
            <a:r>
              <a:rPr lang="en-US" sz="2000" b="1" dirty="0"/>
              <a:t>M</a:t>
            </a:r>
            <a:r>
              <a:rPr lang="en-US" sz="2000" b="1" dirty="0" smtClean="0"/>
              <a:t>onitoring goals and priorities</a:t>
            </a:r>
          </a:p>
          <a:p>
            <a:pPr lvl="1"/>
            <a:r>
              <a:rPr lang="en-US" sz="2000" b="1" dirty="0" smtClean="0"/>
              <a:t>Preserving a spiritual heritage</a:t>
            </a:r>
            <a:endParaRPr lang="en-US" sz="2000" b="1" dirty="0"/>
          </a:p>
        </p:txBody>
      </p:sp>
    </p:spTree>
    <p:extLst>
      <p:ext uri="{BB962C8B-B14F-4D97-AF65-F5344CB8AC3E}">
        <p14:creationId xmlns:p14="http://schemas.microsoft.com/office/powerpoint/2010/main" val="2932466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52400"/>
            <a:ext cx="7924800" cy="579438"/>
          </a:xfrm>
        </p:spPr>
        <p:txBody>
          <a:bodyPr/>
          <a:lstStyle/>
          <a:p>
            <a:pPr algn="ctr"/>
            <a:r>
              <a:rPr lang="en-US" dirty="0" smtClean="0"/>
              <a:t>Questions???</a:t>
            </a:r>
            <a:endParaRPr lang="en-US" dirty="0"/>
          </a:p>
        </p:txBody>
      </p:sp>
      <p:sp>
        <p:nvSpPr>
          <p:cNvPr id="7" name="Content Placeholder 6"/>
          <p:cNvSpPr>
            <a:spLocks noGrp="1"/>
          </p:cNvSpPr>
          <p:nvPr>
            <p:ph sz="quarter" idx="13"/>
          </p:nvPr>
        </p:nvSpPr>
        <p:spPr/>
        <p:txBody>
          <a:bodyPr/>
          <a:lstStyle/>
          <a:p>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134" y="1295400"/>
            <a:ext cx="40005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8061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52400"/>
            <a:ext cx="7924800" cy="655638"/>
          </a:xfrm>
        </p:spPr>
        <p:txBody>
          <a:bodyPr/>
          <a:lstStyle/>
          <a:p>
            <a:pPr algn="ctr"/>
            <a:r>
              <a:rPr lang="en-US" sz="4000" dirty="0" smtClean="0"/>
              <a:t>The inward disciplines: Part 2</a:t>
            </a:r>
            <a:endParaRPr lang="en-US" sz="4000" dirty="0"/>
          </a:p>
        </p:txBody>
      </p:sp>
      <p:sp>
        <p:nvSpPr>
          <p:cNvPr id="3" name="Content Placeholder 2"/>
          <p:cNvSpPr>
            <a:spLocks noGrp="1"/>
          </p:cNvSpPr>
          <p:nvPr>
            <p:ph sz="quarter" idx="4294967295"/>
          </p:nvPr>
        </p:nvSpPr>
        <p:spPr>
          <a:xfrm>
            <a:off x="0" y="990600"/>
            <a:ext cx="9144000" cy="1219200"/>
          </a:xfrm>
        </p:spPr>
        <p:txBody>
          <a:bodyPr>
            <a:noAutofit/>
          </a:bodyPr>
          <a:lstStyle/>
          <a:p>
            <a:pPr marL="0" indent="0" algn="ctr">
              <a:buNone/>
            </a:pPr>
            <a:r>
              <a:rPr lang="en-US" sz="3600" b="1" dirty="0" smtClean="0"/>
              <a:t>Bible Intake &amp; Journaling</a:t>
            </a:r>
            <a:endParaRPr lang="en-US" sz="3600" b="1"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905000"/>
            <a:ext cx="6172200" cy="380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8962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503238"/>
          </a:xfrm>
        </p:spPr>
        <p:txBody>
          <a:bodyPr/>
          <a:lstStyle/>
          <a:p>
            <a:pPr algn="ctr"/>
            <a:r>
              <a:rPr lang="en-US" dirty="0" smtClean="0"/>
              <a:t>Bible Intake</a:t>
            </a:r>
            <a:endParaRPr lang="en-US" dirty="0"/>
          </a:p>
        </p:txBody>
      </p:sp>
      <p:sp>
        <p:nvSpPr>
          <p:cNvPr id="3" name="Content Placeholder 2"/>
          <p:cNvSpPr>
            <a:spLocks noGrp="1"/>
          </p:cNvSpPr>
          <p:nvPr>
            <p:ph sz="quarter" idx="13"/>
          </p:nvPr>
        </p:nvSpPr>
        <p:spPr>
          <a:xfrm>
            <a:off x="228600" y="838200"/>
            <a:ext cx="8763000" cy="4876800"/>
          </a:xfrm>
        </p:spPr>
        <p:txBody>
          <a:bodyPr>
            <a:normAutofit/>
          </a:bodyPr>
          <a:lstStyle/>
          <a:p>
            <a:r>
              <a:rPr lang="en-US" sz="2400" dirty="0" smtClean="0"/>
              <a:t>Encompasses everything we are going to be talking about today.</a:t>
            </a:r>
          </a:p>
          <a:p>
            <a:endParaRPr lang="en-US" sz="2400" dirty="0" smtClean="0"/>
          </a:p>
          <a:p>
            <a:endParaRPr lang="en-US" sz="2400" dirty="0"/>
          </a:p>
        </p:txBody>
      </p:sp>
      <p:graphicFrame>
        <p:nvGraphicFramePr>
          <p:cNvPr id="5" name="Diagram 4"/>
          <p:cNvGraphicFramePr/>
          <p:nvPr>
            <p:extLst>
              <p:ext uri="{D42A27DB-BD31-4B8C-83A1-F6EECF244321}">
                <p14:modId xmlns:p14="http://schemas.microsoft.com/office/powerpoint/2010/main" val="37024732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8229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579438"/>
          </a:xfrm>
        </p:spPr>
        <p:txBody>
          <a:bodyPr/>
          <a:lstStyle/>
          <a:p>
            <a:pPr algn="ctr"/>
            <a:r>
              <a:rPr lang="en-US" dirty="0" smtClean="0"/>
              <a:t>Before We begin…</a:t>
            </a:r>
            <a:endParaRPr lang="en-US" dirty="0"/>
          </a:p>
        </p:txBody>
      </p:sp>
      <p:sp>
        <p:nvSpPr>
          <p:cNvPr id="3" name="Content Placeholder 2"/>
          <p:cNvSpPr>
            <a:spLocks noGrp="1"/>
          </p:cNvSpPr>
          <p:nvPr>
            <p:ph sz="quarter" idx="13"/>
          </p:nvPr>
        </p:nvSpPr>
        <p:spPr>
          <a:xfrm>
            <a:off x="76200" y="914400"/>
            <a:ext cx="8915400" cy="5638800"/>
          </a:xfrm>
        </p:spPr>
        <p:txBody>
          <a:bodyPr>
            <a:normAutofit/>
          </a:bodyPr>
          <a:lstStyle/>
          <a:p>
            <a:pPr marL="0" indent="0" algn="ctr">
              <a:buNone/>
            </a:pPr>
            <a:r>
              <a:rPr lang="en-US" dirty="0" smtClean="0"/>
              <a:t> </a:t>
            </a:r>
            <a:r>
              <a:rPr lang="en-US" sz="5400" dirty="0" smtClean="0"/>
              <a:t>No spiritual discipline is more important than the intake of God’s Word, nothing can substitute for it!</a:t>
            </a:r>
          </a:p>
          <a:p>
            <a:pPr marL="0" indent="0" algn="ctr">
              <a:buNone/>
            </a:pPr>
            <a:endParaRPr lang="en-US" sz="2600" b="1" dirty="0" smtClean="0"/>
          </a:p>
          <a:p>
            <a:pPr marL="0" indent="0" algn="ctr">
              <a:buNone/>
            </a:pPr>
            <a:endParaRPr lang="en-US" sz="2600" b="1" dirty="0" smtClean="0"/>
          </a:p>
          <a:p>
            <a:pPr marL="0" indent="0" algn="ctr">
              <a:buNone/>
            </a:pPr>
            <a:r>
              <a:rPr lang="en-US" sz="2600" b="1" dirty="0" smtClean="0"/>
              <a:t>Ignorance </a:t>
            </a:r>
            <a:r>
              <a:rPr lang="en-US" sz="2600" b="1" dirty="0"/>
              <a:t>of Scripture is ignorance of Christ</a:t>
            </a:r>
            <a:r>
              <a:rPr lang="en-US" sz="2600" b="1" dirty="0" smtClean="0"/>
              <a:t>.</a:t>
            </a:r>
          </a:p>
          <a:p>
            <a:pPr marL="0" indent="0" algn="ctr">
              <a:buNone/>
            </a:pPr>
            <a:r>
              <a:rPr lang="en-US" sz="2600" b="1" dirty="0" smtClean="0"/>
              <a:t> </a:t>
            </a:r>
            <a:r>
              <a:rPr lang="en-US" sz="2600" b="1" dirty="0"/>
              <a:t>—Jerome, A.D. 340-420</a:t>
            </a:r>
            <a:endParaRPr lang="en-US" sz="2600" dirty="0"/>
          </a:p>
        </p:txBody>
      </p:sp>
    </p:spTree>
    <p:extLst>
      <p:ext uri="{BB962C8B-B14F-4D97-AF65-F5344CB8AC3E}">
        <p14:creationId xmlns:p14="http://schemas.microsoft.com/office/powerpoint/2010/main" val="33117834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924800" cy="579438"/>
          </a:xfrm>
        </p:spPr>
        <p:txBody>
          <a:bodyPr/>
          <a:lstStyle/>
          <a:p>
            <a:pPr algn="ctr"/>
            <a:r>
              <a:rPr lang="en-US" dirty="0" smtClean="0"/>
              <a:t>Hearing God’s Word</a:t>
            </a:r>
            <a:endParaRPr lang="en-US" dirty="0"/>
          </a:p>
        </p:txBody>
      </p:sp>
      <p:sp>
        <p:nvSpPr>
          <p:cNvPr id="4" name="Content Placeholder 3"/>
          <p:cNvSpPr>
            <a:spLocks noGrp="1"/>
          </p:cNvSpPr>
          <p:nvPr>
            <p:ph sz="quarter" idx="13"/>
          </p:nvPr>
        </p:nvSpPr>
        <p:spPr>
          <a:xfrm>
            <a:off x="152400" y="762000"/>
            <a:ext cx="8839200" cy="5410200"/>
          </a:xfrm>
        </p:spPr>
        <p:txBody>
          <a:bodyPr>
            <a:normAutofit/>
          </a:bodyPr>
          <a:lstStyle/>
          <a:p>
            <a:r>
              <a:rPr lang="en-US" sz="2400" b="1" dirty="0" smtClean="0"/>
              <a:t>The easiest of the disciplines related to the intake of God’s Word is simply hearing it.</a:t>
            </a:r>
          </a:p>
          <a:p>
            <a:r>
              <a:rPr lang="en-US" sz="2400" b="1" dirty="0" smtClean="0"/>
              <a:t>Why is this considered a discipline?</a:t>
            </a:r>
          </a:p>
          <a:p>
            <a:pPr lvl="1"/>
            <a:r>
              <a:rPr lang="en-US" sz="2000" b="1" dirty="0" smtClean="0"/>
              <a:t>Because it takes a certain amount of dedication or discipline to intentionally position ourselves to hear God’s Word spoken to us.</a:t>
            </a:r>
          </a:p>
          <a:p>
            <a:pPr lvl="1"/>
            <a:r>
              <a:rPr lang="en-US" sz="2000" b="1" dirty="0" smtClean="0"/>
              <a:t>Also hearing God’s Word is not merely a passive listening, but rather an active discipline that is to be cultivated. You should be engaging your mind and not simply letting the words wash over you!</a:t>
            </a:r>
          </a:p>
          <a:p>
            <a:r>
              <a:rPr lang="en-US" sz="2400" b="1" dirty="0" smtClean="0"/>
              <a:t>For most of us Hearing God’s Word means developing a practice of attending church and hearing God’s Word faithfully preached.</a:t>
            </a:r>
          </a:p>
          <a:p>
            <a:r>
              <a:rPr lang="en-US" sz="2400" b="1" dirty="0" smtClean="0"/>
              <a:t>But there are other ways of hear God’s Word, such as, radio, TV, CDs and the internet.</a:t>
            </a:r>
          </a:p>
          <a:p>
            <a:pPr marL="0" indent="0">
              <a:buNone/>
            </a:pPr>
            <a:endParaRPr lang="en-US" sz="2400" dirty="0" smtClean="0"/>
          </a:p>
        </p:txBody>
      </p:sp>
    </p:spTree>
    <p:extLst>
      <p:ext uri="{BB962C8B-B14F-4D97-AF65-F5344CB8AC3E}">
        <p14:creationId xmlns:p14="http://schemas.microsoft.com/office/powerpoint/2010/main" val="9509143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924800" cy="579438"/>
          </a:xfrm>
        </p:spPr>
        <p:txBody>
          <a:bodyPr/>
          <a:lstStyle/>
          <a:p>
            <a:pPr algn="ctr"/>
            <a:r>
              <a:rPr lang="en-US" dirty="0" smtClean="0"/>
              <a:t>Reading God’s Word</a:t>
            </a:r>
            <a:endParaRPr lang="en-US" dirty="0"/>
          </a:p>
        </p:txBody>
      </p:sp>
      <p:sp>
        <p:nvSpPr>
          <p:cNvPr id="4" name="Content Placeholder 3"/>
          <p:cNvSpPr>
            <a:spLocks noGrp="1"/>
          </p:cNvSpPr>
          <p:nvPr>
            <p:ph sz="quarter" idx="13"/>
          </p:nvPr>
        </p:nvSpPr>
        <p:spPr>
          <a:xfrm>
            <a:off x="304800" y="838200"/>
            <a:ext cx="8610600" cy="5257800"/>
          </a:xfrm>
        </p:spPr>
        <p:txBody>
          <a:bodyPr>
            <a:normAutofit/>
          </a:bodyPr>
          <a:lstStyle/>
          <a:p>
            <a:r>
              <a:rPr lang="en-US" sz="2400" dirty="0" smtClean="0"/>
              <a:t>A survey done by the Barna Research Group determined that 1 in 4 (25%) professing Christians say they never read the Word of God.</a:t>
            </a:r>
          </a:p>
          <a:p>
            <a:endParaRPr lang="en-US" sz="2400" dirty="0"/>
          </a:p>
          <a:p>
            <a:r>
              <a:rPr lang="en-US" sz="2400" dirty="0" smtClean="0"/>
              <a:t>If “man does not live on bread alone, but on every word that comes from the mouth of God” (Mt 4:4) than surely those who profess to be the people of God are expected to read scripture?</a:t>
            </a:r>
          </a:p>
          <a:p>
            <a:pPr lvl="1"/>
            <a:r>
              <a:rPr lang="en-US" sz="2400" dirty="0" smtClean="0"/>
              <a:t>2 Tim 3:16*; Rev 1:3*</a:t>
            </a:r>
          </a:p>
          <a:p>
            <a:pPr lvl="1"/>
            <a:r>
              <a:rPr lang="en-US" sz="2400" dirty="0" smtClean="0"/>
              <a:t>Shouldn’t we read it????</a:t>
            </a:r>
          </a:p>
          <a:p>
            <a:r>
              <a:rPr lang="en-US" sz="2400" dirty="0" smtClean="0"/>
              <a:t>What I have in mind here is Devotional Reading.</a:t>
            </a:r>
          </a:p>
          <a:p>
            <a:pPr lvl="1"/>
            <a:r>
              <a:rPr lang="en-US" sz="2400" dirty="0" smtClean="0"/>
              <a:t>This type of reading is aimed more at growing a relationship with God than gathering information about God.</a:t>
            </a:r>
          </a:p>
          <a:p>
            <a:endParaRPr lang="en-US" sz="2400" dirty="0"/>
          </a:p>
        </p:txBody>
      </p:sp>
    </p:spTree>
    <p:extLst>
      <p:ext uri="{BB962C8B-B14F-4D97-AF65-F5344CB8AC3E}">
        <p14:creationId xmlns:p14="http://schemas.microsoft.com/office/powerpoint/2010/main" val="38605137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924800" cy="579438"/>
          </a:xfrm>
        </p:spPr>
        <p:txBody>
          <a:bodyPr/>
          <a:lstStyle/>
          <a:p>
            <a:pPr algn="ctr"/>
            <a:r>
              <a:rPr lang="en-US" dirty="0" smtClean="0"/>
              <a:t>Devotional Reading</a:t>
            </a:r>
            <a:endParaRPr lang="en-US" dirty="0"/>
          </a:p>
        </p:txBody>
      </p:sp>
      <p:sp>
        <p:nvSpPr>
          <p:cNvPr id="4" name="Content Placeholder 3"/>
          <p:cNvSpPr>
            <a:spLocks noGrp="1"/>
          </p:cNvSpPr>
          <p:nvPr>
            <p:ph sz="quarter" idx="13"/>
          </p:nvPr>
        </p:nvSpPr>
        <p:spPr>
          <a:xfrm>
            <a:off x="228600" y="762000"/>
            <a:ext cx="8610600" cy="5486400"/>
          </a:xfrm>
        </p:spPr>
        <p:txBody>
          <a:bodyPr>
            <a:normAutofit/>
          </a:bodyPr>
          <a:lstStyle/>
          <a:p>
            <a:r>
              <a:rPr lang="en-US" sz="2400" b="1" dirty="0" smtClean="0"/>
              <a:t>Traditionally Devotional Reading is made up of 5 parts…</a:t>
            </a:r>
          </a:p>
          <a:p>
            <a:pPr marL="457200" indent="-457200">
              <a:buFont typeface="+mj-lt"/>
              <a:buAutoNum type="arabicPeriod"/>
            </a:pPr>
            <a:r>
              <a:rPr lang="en-US" sz="2400" b="1" u="sng" dirty="0" smtClean="0"/>
              <a:t>Silencio</a:t>
            </a:r>
            <a:r>
              <a:rPr lang="en-US" sz="2400" b="1" dirty="0" smtClean="0"/>
              <a:t>-</a:t>
            </a:r>
            <a:r>
              <a:rPr lang="en-US" sz="2400" dirty="0" smtClean="0"/>
              <a:t> Quiet preparation of the heart.</a:t>
            </a:r>
            <a:endParaRPr lang="en-US" sz="2400" b="1" dirty="0" smtClean="0"/>
          </a:p>
          <a:p>
            <a:pPr marL="457200" indent="-457200">
              <a:buFont typeface="+mj-lt"/>
              <a:buAutoNum type="arabicPeriod"/>
            </a:pPr>
            <a:r>
              <a:rPr lang="en-US" sz="2400" b="1" u="sng" dirty="0" smtClean="0"/>
              <a:t>Lectio-</a:t>
            </a:r>
            <a:r>
              <a:rPr lang="en-US" sz="2400" b="1" dirty="0" smtClean="0"/>
              <a:t> </a:t>
            </a:r>
            <a:r>
              <a:rPr lang="en-US" sz="2400" dirty="0" smtClean="0"/>
              <a:t>Reading of the passage slowly aloud letting the words resonate in your heart. Listen to what God is saying to you.</a:t>
            </a:r>
          </a:p>
          <a:p>
            <a:pPr marL="457200" indent="-457200">
              <a:buFont typeface="+mj-lt"/>
              <a:buAutoNum type="arabicPeriod"/>
            </a:pPr>
            <a:r>
              <a:rPr lang="en-US" sz="2400" b="1" u="sng" dirty="0" smtClean="0"/>
              <a:t>Meditatio-</a:t>
            </a:r>
            <a:r>
              <a:rPr lang="en-US" sz="2400" b="1" dirty="0" smtClean="0"/>
              <a:t> </a:t>
            </a:r>
            <a:r>
              <a:rPr lang="en-US" sz="2400" dirty="0" smtClean="0"/>
              <a:t>Meditate. Read the passage again and reflect on the importance of the words.</a:t>
            </a:r>
            <a:endParaRPr lang="en-US" sz="2400" b="1" u="sng" dirty="0" smtClean="0"/>
          </a:p>
          <a:p>
            <a:pPr marL="457200" indent="-457200">
              <a:buFont typeface="+mj-lt"/>
              <a:buAutoNum type="arabicPeriod"/>
            </a:pPr>
            <a:r>
              <a:rPr lang="en-US" sz="2400" b="1" u="sng" dirty="0" smtClean="0"/>
              <a:t>Oratio-</a:t>
            </a:r>
            <a:r>
              <a:rPr lang="en-US" sz="2400" dirty="0" smtClean="0"/>
              <a:t> Respond, pray. Read the passage a third time. Talk to God about the passage and how it makes you feel.</a:t>
            </a:r>
            <a:endParaRPr lang="en-US" sz="2400" b="1" u="sng" dirty="0" smtClean="0"/>
          </a:p>
          <a:p>
            <a:pPr marL="457200" indent="-457200">
              <a:buFont typeface="+mj-lt"/>
              <a:buAutoNum type="arabicPeriod"/>
            </a:pPr>
            <a:r>
              <a:rPr lang="en-US" sz="2400" b="1" u="sng" dirty="0" smtClean="0"/>
              <a:t>Contemplatio-</a:t>
            </a:r>
            <a:r>
              <a:rPr lang="en-US" sz="2400" dirty="0" smtClean="0"/>
              <a:t> Contemplate. Rest and wait in God’s presence. Allow time for the word to sink in to your soul and surrender yourself to God.</a:t>
            </a:r>
            <a:endParaRPr lang="en-US" sz="2400" b="1" u="sng" dirty="0"/>
          </a:p>
        </p:txBody>
      </p:sp>
    </p:spTree>
    <p:extLst>
      <p:ext uri="{BB962C8B-B14F-4D97-AF65-F5344CB8AC3E}">
        <p14:creationId xmlns:p14="http://schemas.microsoft.com/office/powerpoint/2010/main" val="39210408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lgn="ctr">
              <a:buNone/>
            </a:pPr>
            <a:r>
              <a:rPr lang="en-US" sz="2800" dirty="0" smtClean="0"/>
              <a:t>“The reason we come away cold from reading the Word is, because we do not warm ourselves at the fire of </a:t>
            </a:r>
            <a:r>
              <a:rPr lang="en-US" sz="2800" dirty="0" smtClean="0"/>
              <a:t>meditation</a:t>
            </a:r>
            <a:r>
              <a:rPr lang="en-US" sz="2800" dirty="0" smtClean="0"/>
              <a:t>.”</a:t>
            </a:r>
          </a:p>
          <a:p>
            <a:pPr marL="0" indent="0" algn="r">
              <a:buNone/>
            </a:pPr>
            <a:r>
              <a:rPr lang="en-US" sz="2400" dirty="0" smtClean="0"/>
              <a:t>-Thomas Watson</a:t>
            </a:r>
          </a:p>
          <a:p>
            <a:pPr marL="0" indent="0" algn="r">
              <a:buNone/>
            </a:pPr>
            <a:r>
              <a:rPr lang="en-US" sz="2000" dirty="0" smtClean="0"/>
              <a:t>Puritan theologian &amp; pastor</a:t>
            </a:r>
            <a:endParaRPr lang="en-US" sz="2000" dirty="0"/>
          </a:p>
        </p:txBody>
      </p:sp>
      <p:sp>
        <p:nvSpPr>
          <p:cNvPr id="6" name="Content Placeholder 5"/>
          <p:cNvSpPr>
            <a:spLocks noGrp="1"/>
          </p:cNvSpPr>
          <p:nvPr>
            <p:ph sz="quarter" idx="14"/>
          </p:nvPr>
        </p:nvSpPr>
        <p:spPr/>
        <p:txBody>
          <a:bodyPr/>
          <a:lstStyle/>
          <a:p>
            <a:endParaRPr lang="en-US" dirty="0"/>
          </a:p>
        </p:txBody>
      </p:sp>
      <p:sp>
        <p:nvSpPr>
          <p:cNvPr id="3" name="Title 2"/>
          <p:cNvSpPr>
            <a:spLocks noGrp="1"/>
          </p:cNvSpPr>
          <p:nvPr>
            <p:ph type="title"/>
          </p:nvPr>
        </p:nvSpPr>
        <p:spPr>
          <a:xfrm>
            <a:off x="533400" y="152400"/>
            <a:ext cx="7924800" cy="579438"/>
          </a:xfrm>
        </p:spPr>
        <p:txBody>
          <a:bodyPr/>
          <a:lstStyle/>
          <a:p>
            <a:pPr algn="ctr"/>
            <a:r>
              <a:rPr lang="en-US" dirty="0" smtClean="0"/>
              <a:t>An aside on meditation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714750" cy="385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36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902957" y="1700282"/>
            <a:ext cx="3733800" cy="447191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400" dirty="0" smtClean="0"/>
              <a:t>Filling your mind with Truth and giving your undivided attention to God.</a:t>
            </a:r>
            <a:endParaRPr lang="en-US" sz="2400" dirty="0"/>
          </a:p>
        </p:txBody>
      </p:sp>
      <p:sp>
        <p:nvSpPr>
          <p:cNvPr id="6" name="Content Placeholder 5"/>
          <p:cNvSpPr>
            <a:spLocks noGrp="1"/>
          </p:cNvSpPr>
          <p:nvPr>
            <p:ph sz="quarter" idx="13"/>
          </p:nvPr>
        </p:nvSpPr>
        <p:spPr>
          <a:xfrm>
            <a:off x="304800" y="1676400"/>
            <a:ext cx="4419600" cy="44958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sz="2400" dirty="0" smtClean="0"/>
              <a:t>You </a:t>
            </a:r>
            <a:r>
              <a:rPr lang="en-US" sz="2400" dirty="0"/>
              <a:t>empty your mind, you think </a:t>
            </a:r>
            <a:r>
              <a:rPr lang="en-US" sz="2400" dirty="0" smtClean="0"/>
              <a:t>nothing </a:t>
            </a:r>
            <a:r>
              <a:rPr lang="en-US" sz="2400" dirty="0"/>
              <a:t>and allow yourself to simply be, to just exist.</a:t>
            </a:r>
          </a:p>
        </p:txBody>
      </p:sp>
      <p:sp>
        <p:nvSpPr>
          <p:cNvPr id="3" name="Title 2"/>
          <p:cNvSpPr>
            <a:spLocks noGrp="1"/>
          </p:cNvSpPr>
          <p:nvPr>
            <p:ph type="title"/>
          </p:nvPr>
        </p:nvSpPr>
        <p:spPr>
          <a:xfrm>
            <a:off x="533400" y="152400"/>
            <a:ext cx="7924800" cy="655638"/>
          </a:xfrm>
        </p:spPr>
        <p:txBody>
          <a:bodyPr/>
          <a:lstStyle/>
          <a:p>
            <a:pPr algn="ctr"/>
            <a:r>
              <a:rPr lang="en-US" dirty="0" smtClean="0"/>
              <a:t>Eastern Meditation Vs. Biblical Meditation</a:t>
            </a:r>
            <a:endParaRPr lang="en-US" dirty="0"/>
          </a:p>
        </p:txBody>
      </p:sp>
      <p:sp>
        <p:nvSpPr>
          <p:cNvPr id="4" name="Text Placeholder 3"/>
          <p:cNvSpPr>
            <a:spLocks noGrp="1"/>
          </p:cNvSpPr>
          <p:nvPr>
            <p:ph type="body" idx="1"/>
          </p:nvPr>
        </p:nvSpPr>
        <p:spPr>
          <a:xfrm>
            <a:off x="685800" y="1010941"/>
            <a:ext cx="3733800" cy="574675"/>
          </a:xfrm>
        </p:spPr>
        <p:txBody>
          <a:bodyPr>
            <a:normAutofit/>
          </a:bodyPr>
          <a:lstStyle/>
          <a:p>
            <a:pPr algn="ctr"/>
            <a:r>
              <a:rPr lang="en-US" sz="2400" dirty="0" smtClean="0"/>
              <a:t>Eastern Meditation</a:t>
            </a:r>
            <a:endParaRPr lang="en-US" sz="2400" dirty="0"/>
          </a:p>
        </p:txBody>
      </p:sp>
      <p:sp>
        <p:nvSpPr>
          <p:cNvPr id="5" name="Text Placeholder 4"/>
          <p:cNvSpPr>
            <a:spLocks noGrp="1"/>
          </p:cNvSpPr>
          <p:nvPr>
            <p:ph type="body" sz="quarter" idx="3"/>
          </p:nvPr>
        </p:nvSpPr>
        <p:spPr>
          <a:xfrm>
            <a:off x="4876800" y="990600"/>
            <a:ext cx="3733800" cy="574675"/>
          </a:xfrm>
        </p:spPr>
        <p:txBody>
          <a:bodyPr>
            <a:normAutofit/>
          </a:bodyPr>
          <a:lstStyle/>
          <a:p>
            <a:pPr algn="ctr"/>
            <a:r>
              <a:rPr lang="en-US" sz="2400" dirty="0" smtClean="0"/>
              <a:t>Biblical Meditation</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60" y="1700283"/>
            <a:ext cx="3733800" cy="286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605" y="1700283"/>
            <a:ext cx="3465395" cy="291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4674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1151</TotalTime>
  <Words>975</Words>
  <Application>Microsoft Office PowerPoint</Application>
  <PresentationFormat>On-screen Show (4:3)</PresentationFormat>
  <Paragraphs>105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Horizon</vt:lpstr>
      <vt:lpstr>PowerPoint Presentation</vt:lpstr>
      <vt:lpstr>The inward disciplines: Part 2</vt:lpstr>
      <vt:lpstr>Bible Intake</vt:lpstr>
      <vt:lpstr>Before We begin…</vt:lpstr>
      <vt:lpstr>Hearing God’s Word</vt:lpstr>
      <vt:lpstr>Reading God’s Word</vt:lpstr>
      <vt:lpstr>Devotional Reading</vt:lpstr>
      <vt:lpstr>An aside on meditation</vt:lpstr>
      <vt:lpstr>Eastern Meditation Vs. Biblical Meditation</vt:lpstr>
      <vt:lpstr>Biblical Meditation is like a cup of Tea…</vt:lpstr>
      <vt:lpstr>Suggested Practices…</vt:lpstr>
      <vt:lpstr>Studying God’s Word</vt:lpstr>
      <vt:lpstr>4 steps to Studying God’s Word </vt:lpstr>
      <vt:lpstr>John Stott</vt:lpstr>
      <vt:lpstr>If this is true than why do so many Christians neglect the study of God’s word?</vt:lpstr>
      <vt:lpstr>Another reason…</vt:lpstr>
      <vt:lpstr>Journaling</vt:lpstr>
      <vt:lpstr>Questions???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Disciplines</dc:title>
  <dc:creator>Briton</dc:creator>
  <cp:lastModifiedBy>Briton</cp:lastModifiedBy>
  <cp:revision>202</cp:revision>
  <dcterms:created xsi:type="dcterms:W3CDTF">2012-03-25T18:07:10Z</dcterms:created>
  <dcterms:modified xsi:type="dcterms:W3CDTF">2012-04-14T00:01:37Z</dcterms:modified>
</cp:coreProperties>
</file>