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65" r:id="rId4"/>
    <p:sldId id="263" r:id="rId5"/>
    <p:sldId id="264" r:id="rId6"/>
    <p:sldId id="266" r:id="rId7"/>
    <p:sldId id="259" r:id="rId8"/>
    <p:sldId id="260" r:id="rId9"/>
    <p:sldId id="261" r:id="rId10"/>
    <p:sldId id="262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>
        <p:scale>
          <a:sx n="66" d="100"/>
          <a:sy n="66" d="100"/>
        </p:scale>
        <p:origin x="-972" y="-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rizon.png"/>
          <p:cNvPicPr>
            <a:picLocks noChangeAspect="1"/>
          </p:cNvPicPr>
          <p:nvPr/>
        </p:nvPicPr>
        <p:blipFill>
          <a:blip r:embed="rId2"/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7C83A-6B3E-45C6-A152-EC60DC505A5D}" type="datetimeFigureOut">
              <a:rPr lang="en-US"/>
              <a:pPr>
                <a:defRPr/>
              </a:pPr>
              <a:t>4/14/2012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64FF5-2CCE-464C-AF43-BE6DA2102C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F84FF-B05F-48B1-A3C8-801776E6983B}" type="datetimeFigureOut">
              <a:rPr lang="en-US"/>
              <a:pPr>
                <a:defRPr/>
              </a:pPr>
              <a:t>4/14/2012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40EBD-D9F5-47B8-9B1F-537390C25A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5EC86-85AF-4FC5-8C72-EA80676750B6}" type="datetimeFigureOut">
              <a:rPr lang="en-US"/>
              <a:pPr>
                <a:defRPr/>
              </a:pPr>
              <a:t>4/14/2012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D7BE2-B2C1-4F91-8872-0671D3A1E1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6BB65-13FD-4F0B-A036-D8BE5C83F052}" type="datetimeFigureOut">
              <a:rPr lang="en-US"/>
              <a:pPr>
                <a:defRPr/>
              </a:pPr>
              <a:t>4/14/2012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0FB9B-B81B-4328-98F6-8F84E6388C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056D1-E648-45BE-8148-2D6A83F40476}" type="datetimeFigureOut">
              <a:rPr lang="en-US"/>
              <a:pPr>
                <a:defRPr/>
              </a:pPr>
              <a:t>4/14/2012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1574E-182E-4456-ABCD-122EFB894C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C3484-EA16-400E-BA9F-965C94DB517E}" type="datetimeFigureOut">
              <a:rPr lang="en-US"/>
              <a:pPr>
                <a:defRPr/>
              </a:pPr>
              <a:t>4/14/2012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53C9C-0C2F-4E30-ADC8-94A317005E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83C8A-DC0B-42FC-A66C-AF019DB86E77}" type="datetimeFigureOut">
              <a:rPr lang="en-US"/>
              <a:pPr>
                <a:defRPr/>
              </a:pPr>
              <a:t>4/14/2012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701A1-A4BB-4182-A652-E5FF1CCD91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D2151-4D1B-4816-A171-17241B97E653}" type="datetimeFigureOut">
              <a:rPr lang="en-US"/>
              <a:pPr>
                <a:defRPr/>
              </a:pPr>
              <a:t>4/14/2012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9CCB2-6C7B-43E6-8D36-8A59E4D1FE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6B3D8-3D22-4EF3-9302-95280D78F37E}" type="datetimeFigureOut">
              <a:rPr lang="en-US"/>
              <a:pPr>
                <a:defRPr/>
              </a:pPr>
              <a:t>4/14/2012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8908D-3FBF-4D68-A5BD-BC3CDD7A79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4ECBE-36E4-44F0-84F7-77F27F543070}" type="datetimeFigureOut">
              <a:rPr lang="en-US"/>
              <a:pPr>
                <a:defRPr/>
              </a:pPr>
              <a:t>4/14/2012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8D695-3C9C-4ECE-A27F-F46628C7E2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oriz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6AF3E-76A0-42D7-B97B-E7E9DFC1BD22}" type="datetimeFigureOut">
              <a:rPr lang="en-US"/>
              <a:pPr>
                <a:defRPr/>
              </a:pPr>
              <a:t>4/14/2012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C6CF3-5F58-4A71-AB7C-7F6020C468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trike="noStrike" spc="60" baseline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C257083-B675-4C57-99C2-5EA8563B44F3}" type="datetimeFigureOut">
              <a:rPr lang="en-US"/>
              <a:pPr>
                <a:defRPr/>
              </a:pPr>
              <a:t>4/14/2012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spc="60" baseline="0" dirty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aseline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2281058-780E-429D-B9FC-27F2F80D41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79" r:id="rId2"/>
    <p:sldLayoutId id="2147483781" r:id="rId3"/>
    <p:sldLayoutId id="2147483778" r:id="rId4"/>
    <p:sldLayoutId id="2147483777" r:id="rId5"/>
    <p:sldLayoutId id="2147483776" r:id="rId6"/>
    <p:sldLayoutId id="2147483775" r:id="rId7"/>
    <p:sldLayoutId id="2147483774" r:id="rId8"/>
    <p:sldLayoutId id="2147483782" r:id="rId9"/>
    <p:sldLayoutId id="2147483773" r:id="rId10"/>
    <p:sldLayoutId id="214748377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rP-q0w2AqC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muiwzkFO-k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228600"/>
            <a:ext cx="79248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0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6556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Prayer is something we learn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52400" y="990600"/>
            <a:ext cx="8763000" cy="5257800"/>
          </a:xfrm>
        </p:spPr>
        <p:txBody>
          <a:bodyPr/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sz="2800" dirty="0" smtClean="0"/>
              <a:t>So how do we learn to pray?</a:t>
            </a:r>
          </a:p>
          <a:p>
            <a:pPr marL="914400" lvl="1" indent="-457200" fontAlgn="auto">
              <a:buFont typeface="+mj-lt"/>
              <a:buAutoNum type="arabicPeriod"/>
              <a:defRPr/>
            </a:pPr>
            <a:r>
              <a:rPr lang="en-US" sz="2800" dirty="0" smtClean="0"/>
              <a:t>By actually praying</a:t>
            </a:r>
          </a:p>
          <a:p>
            <a:pPr lvl="3" fontAlgn="auto">
              <a:buFont typeface="Arial" pitchFamily="34" charset="0"/>
              <a:buChar char="•"/>
              <a:defRPr/>
            </a:pPr>
            <a:r>
              <a:rPr lang="en-US" sz="2800" dirty="0" smtClean="0"/>
              <a:t>We need to practice- ex. learning a foreign language</a:t>
            </a:r>
          </a:p>
          <a:p>
            <a:pPr lvl="3" fontAlgn="auto">
              <a:buFont typeface="Arial" pitchFamily="34" charset="0"/>
              <a:buChar char="•"/>
              <a:defRPr/>
            </a:pPr>
            <a:r>
              <a:rPr lang="en-US" sz="2800" dirty="0" smtClean="0"/>
              <a:t>The </a:t>
            </a:r>
            <a:r>
              <a:rPr lang="en-US" sz="2800" dirty="0"/>
              <a:t>beginning point in learning to pray is to listen </a:t>
            </a:r>
            <a:r>
              <a:rPr lang="en-US" sz="2800" dirty="0" smtClean="0"/>
              <a:t>for </a:t>
            </a:r>
            <a:r>
              <a:rPr lang="en-US" sz="2800" dirty="0"/>
              <a:t>guidance.</a:t>
            </a:r>
          </a:p>
          <a:p>
            <a:pPr lvl="3" fontAlgn="auto">
              <a:buFont typeface="Arial" pitchFamily="34" charset="0"/>
              <a:buChar char="•"/>
              <a:defRPr/>
            </a:pPr>
            <a:r>
              <a:rPr lang="en-US" sz="2800" dirty="0"/>
              <a:t>The Holy Spirit teaches praying people how to pray better- </a:t>
            </a:r>
            <a:r>
              <a:rPr lang="en-US" sz="2800" dirty="0" smtClean="0"/>
              <a:t>(Jn 16:13)</a:t>
            </a:r>
          </a:p>
          <a:p>
            <a:pPr lvl="3" fontAlgn="auto">
              <a:buFont typeface="Arial" pitchFamily="34" charset="0"/>
              <a:buChar char="•"/>
              <a:defRPr/>
            </a:pPr>
            <a:r>
              <a:rPr lang="en-US" sz="2800" dirty="0" smtClean="0"/>
              <a:t>Be open, honest and trust the Lord with all of your thoughts and feelings.</a:t>
            </a:r>
            <a:endParaRPr lang="en-US" sz="2800" dirty="0"/>
          </a:p>
          <a:p>
            <a:pPr lvl="3" fontAlgn="auto"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lvl="3" fontAlgn="auto"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457200" lvl="1" indent="0" fontAlgn="auto">
              <a:buFont typeface="Arial" pitchFamily="34" charset="0"/>
              <a:buNone/>
              <a:defRPr/>
            </a:pPr>
            <a:endParaRPr lang="en-US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304800"/>
            <a:ext cx="4876800" cy="5410200"/>
          </a:xfrm>
        </p:spPr>
        <p:txBody>
          <a:bodyPr/>
          <a:lstStyle/>
          <a:p>
            <a:pPr marL="0" indent="0" algn="ctr" fontAlgn="auto">
              <a:buFont typeface="Arial" pitchFamily="34" charset="0"/>
              <a:buNone/>
              <a:defRPr/>
            </a:pPr>
            <a:r>
              <a:rPr lang="en-US" sz="3200" dirty="0" smtClean="0"/>
              <a:t>2. By meditating </a:t>
            </a:r>
            <a:r>
              <a:rPr lang="en-US" sz="3200" dirty="0"/>
              <a:t>on </a:t>
            </a:r>
            <a:r>
              <a:rPr lang="en-US" sz="3200" dirty="0" smtClean="0"/>
              <a:t>scripture</a:t>
            </a:r>
          </a:p>
          <a:p>
            <a:pPr marL="0" indent="0" algn="ctr" fontAlgn="auto">
              <a:buFont typeface="Arial" pitchFamily="34" charset="0"/>
              <a:buNone/>
              <a:defRPr/>
            </a:pPr>
            <a:endParaRPr lang="en-US" sz="3600" dirty="0"/>
          </a:p>
          <a:p>
            <a:pPr fontAlgn="auto"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800600" y="304800"/>
            <a:ext cx="4114800" cy="5410200"/>
          </a:xfrm>
        </p:spPr>
        <p:txBody>
          <a:bodyPr/>
          <a:lstStyle/>
          <a:p>
            <a:pPr marL="0" indent="0" algn="ctr" fontAlgn="auto">
              <a:buFont typeface="Arial" pitchFamily="34" charset="0"/>
              <a:buNone/>
              <a:defRPr/>
            </a:pPr>
            <a:r>
              <a:rPr lang="en-US" sz="3200" dirty="0" smtClean="0"/>
              <a:t>3. Read </a:t>
            </a:r>
            <a:r>
              <a:rPr lang="en-US" sz="3200" dirty="0"/>
              <a:t>about prayer</a:t>
            </a:r>
          </a:p>
          <a:p>
            <a:pPr marL="0" indent="0" fontAlgn="auto"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871663"/>
            <a:ext cx="2057400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317750"/>
            <a:ext cx="4233863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794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Tell us about your experience of prayer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09600" y="914400"/>
            <a:ext cx="7924800" cy="4800600"/>
          </a:xfrm>
        </p:spPr>
        <p:txBody>
          <a:bodyPr/>
          <a:lstStyle/>
          <a:p>
            <a:pPr marL="0" indent="0" algn="ctr" fontAlgn="auto">
              <a:buFont typeface="Arial" pitchFamily="34" charset="0"/>
              <a:buNone/>
              <a:defRPr/>
            </a:pPr>
            <a:r>
              <a:rPr lang="en-US" sz="2800" dirty="0" smtClean="0"/>
              <a:t>What works for you that might be helpful to others?</a:t>
            </a:r>
            <a:endParaRPr lang="en-US" sz="2800" dirty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82880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fontAlgn="auto">
              <a:buFont typeface="Arial" pitchFamily="34" charset="0"/>
              <a:buNone/>
              <a:defRPr/>
            </a:pPr>
            <a:r>
              <a:rPr lang="en-US" sz="2800" dirty="0" smtClean="0"/>
              <a:t>Some have exalted religious fasting beyond all Scripture and reason; and others have utterly disregarded it.</a:t>
            </a:r>
          </a:p>
          <a:p>
            <a:pPr marL="0" indent="0" fontAlgn="auto">
              <a:buFont typeface="Arial" pitchFamily="34" charset="0"/>
              <a:buNone/>
              <a:defRPr/>
            </a:pPr>
            <a:r>
              <a:rPr lang="en-US" sz="2800" dirty="0"/>
              <a:t>	 </a:t>
            </a:r>
            <a:r>
              <a:rPr lang="en-US" sz="2800" dirty="0" smtClean="0"/>
              <a:t>      -John Wesley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fontAlgn="auto"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963" y="152400"/>
            <a:ext cx="7924800" cy="5032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An overview of: Fasting</a:t>
            </a:r>
            <a:endParaRPr lang="en-US" dirty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600200"/>
            <a:ext cx="29733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52400" y="152400"/>
            <a:ext cx="8839200" cy="6172200"/>
          </a:xfrm>
        </p:spPr>
        <p:txBody>
          <a:bodyPr/>
          <a:lstStyle/>
          <a:p>
            <a:pPr marL="0" indent="0" algn="ctr" fontAlgn="auto">
              <a:buFont typeface="Arial" pitchFamily="34" charset="0"/>
              <a:buNone/>
              <a:defRPr/>
            </a:pPr>
            <a:r>
              <a:rPr lang="en-US" sz="3000" dirty="0"/>
              <a:t>Throughout Scripture fasting refers abstaining from food </a:t>
            </a:r>
            <a:r>
              <a:rPr lang="en-US" sz="3000" dirty="0" smtClean="0"/>
              <a:t>for </a:t>
            </a:r>
            <a:r>
              <a:rPr lang="en-US" sz="3000" dirty="0"/>
              <a:t>spiritual purposes.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sz="2400" b="1" dirty="0"/>
              <a:t>Types:</a:t>
            </a:r>
            <a:endParaRPr lang="en-US" sz="2400" dirty="0"/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400" b="1" u="sng" smtClean="0"/>
              <a:t>Normal</a:t>
            </a:r>
            <a:r>
              <a:rPr lang="en-US" sz="2400" smtClean="0"/>
              <a:t>-abstain from </a:t>
            </a:r>
            <a:r>
              <a:rPr lang="en-US" sz="2400" dirty="0" smtClean="0"/>
              <a:t>all </a:t>
            </a:r>
            <a:r>
              <a:rPr lang="en-US" sz="2400" dirty="0"/>
              <a:t>food but not water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400" b="1" u="sng" dirty="0"/>
              <a:t>Partia</a:t>
            </a:r>
            <a:r>
              <a:rPr lang="en-US" sz="2400" u="sng" dirty="0"/>
              <a:t>l</a:t>
            </a:r>
            <a:r>
              <a:rPr lang="en-US" sz="2400" dirty="0"/>
              <a:t>-limitation on diet </a:t>
            </a:r>
            <a:r>
              <a:rPr lang="en-US" sz="2400" dirty="0" smtClean="0"/>
              <a:t>i.e. </a:t>
            </a:r>
            <a:r>
              <a:rPr lang="en-US" sz="2400" dirty="0"/>
              <a:t>only veggies </a:t>
            </a:r>
            <a:r>
              <a:rPr lang="en-US" sz="2400" dirty="0" smtClean="0"/>
              <a:t>(Dan)</a:t>
            </a:r>
            <a:endParaRPr lang="en-US" sz="2400" dirty="0"/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400" b="1" u="sng" dirty="0"/>
              <a:t>Absolute</a:t>
            </a:r>
            <a:r>
              <a:rPr lang="en-US" sz="2400" dirty="0"/>
              <a:t>- no food or water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400" b="1" u="sng" dirty="0" smtClean="0"/>
              <a:t>Supernatural</a:t>
            </a:r>
            <a:r>
              <a:rPr lang="en-US" sz="2400" dirty="0" smtClean="0"/>
              <a:t> -</a:t>
            </a:r>
            <a:r>
              <a:rPr lang="en-US" sz="2400" dirty="0"/>
              <a:t>40 days/nights no food or water </a:t>
            </a:r>
            <a:r>
              <a:rPr lang="en-US" sz="2400" dirty="0" smtClean="0"/>
              <a:t>(Dt 9:9)</a:t>
            </a:r>
            <a:endParaRPr lang="en-US" sz="2400" dirty="0"/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400" b="1" u="sng" dirty="0"/>
              <a:t>Private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400" b="1" u="sng" dirty="0"/>
              <a:t>Congregational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400" b="1" u="sng" dirty="0"/>
              <a:t>National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400" b="1" u="sng" dirty="0"/>
              <a:t>Occasional</a:t>
            </a:r>
            <a:r>
              <a:rPr lang="en-US" sz="2400" dirty="0"/>
              <a:t>-special occasion/ as needed</a:t>
            </a:r>
          </a:p>
          <a:p>
            <a:pPr fontAlgn="auto">
              <a:buFont typeface="Arial" pitchFamily="34" charset="0"/>
              <a:buChar char="•"/>
              <a:defRPr/>
            </a:pPr>
            <a:endParaRPr lang="en-US" dirty="0"/>
          </a:p>
          <a:p>
            <a:pPr fontAlgn="auto"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924800" cy="5794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The purposes of fasting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990600"/>
            <a:ext cx="8610600" cy="5181600"/>
          </a:xfrm>
        </p:spPr>
        <p:txBody>
          <a:bodyPr>
            <a:normAutofit lnSpcReduction="10000"/>
          </a:bodyPr>
          <a:lstStyle/>
          <a:p>
            <a:pPr lvl="1" fontAlgn="auto">
              <a:buFont typeface="Arial" pitchFamily="34" charset="0"/>
              <a:buChar char="•"/>
              <a:defRPr/>
            </a:pPr>
            <a:r>
              <a:rPr lang="en-US" sz="2400" dirty="0"/>
              <a:t>Strengthen prayer (</a:t>
            </a:r>
            <a:r>
              <a:rPr lang="en-US" sz="2400" dirty="0" smtClean="0"/>
              <a:t>Ezra </a:t>
            </a:r>
            <a:r>
              <a:rPr lang="en-US" sz="2400" dirty="0"/>
              <a:t>8)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400" dirty="0"/>
              <a:t>Seek God’s guidance (judges 20)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400" dirty="0"/>
              <a:t>Express </a:t>
            </a:r>
            <a:r>
              <a:rPr lang="en-US" sz="2400" dirty="0" smtClean="0"/>
              <a:t>grief (</a:t>
            </a:r>
            <a:r>
              <a:rPr lang="en-US" sz="2400" dirty="0"/>
              <a:t>1 Sam 31)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400" dirty="0"/>
              <a:t>Seek Deliverance or protection (2 </a:t>
            </a:r>
            <a:r>
              <a:rPr lang="en-US" sz="2400" dirty="0" smtClean="0"/>
              <a:t>Chron </a:t>
            </a:r>
            <a:r>
              <a:rPr lang="en-US" sz="2400" dirty="0"/>
              <a:t>20)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400" dirty="0"/>
              <a:t>Express repentance &amp; return to God (Jonah 3)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400" dirty="0"/>
              <a:t>To humble oneself before God </a:t>
            </a:r>
            <a:r>
              <a:rPr lang="en-US" sz="2400" dirty="0" smtClean="0"/>
              <a:t>(Ps </a:t>
            </a:r>
            <a:r>
              <a:rPr lang="en-US" sz="2400" dirty="0"/>
              <a:t>35)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400" dirty="0"/>
              <a:t>To express concern for the work of </a:t>
            </a:r>
            <a:r>
              <a:rPr lang="en-US" sz="2400" dirty="0" smtClean="0"/>
              <a:t>God ( Dan </a:t>
            </a:r>
            <a:r>
              <a:rPr lang="en-US" sz="2400" dirty="0"/>
              <a:t>9)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400" dirty="0"/>
              <a:t>To overcome temptation and to dedicate yourself to </a:t>
            </a:r>
            <a:r>
              <a:rPr lang="en-US" sz="2400" dirty="0" smtClean="0"/>
              <a:t>God ( Mt </a:t>
            </a:r>
            <a:r>
              <a:rPr lang="en-US" sz="2400" dirty="0"/>
              <a:t>4)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400" dirty="0"/>
              <a:t>To express love &amp; worship to God</a:t>
            </a:r>
            <a:r>
              <a:rPr lang="en-US" sz="2400" dirty="0" smtClean="0"/>
              <a:t>.( Lk </a:t>
            </a:r>
            <a:r>
              <a:rPr lang="en-US" sz="2400" dirty="0"/>
              <a:t>2)</a:t>
            </a:r>
          </a:p>
          <a:p>
            <a:pPr marL="0" indent="0" fontAlgn="auto">
              <a:buFont typeface="Arial" pitchFamily="34" charset="0"/>
              <a:buNone/>
              <a:defRPr/>
            </a:pPr>
            <a:r>
              <a:rPr lang="en-US" sz="1800" dirty="0"/>
              <a:t/>
            </a:r>
            <a:br>
              <a:rPr lang="en-US" sz="1800" dirty="0"/>
            </a:b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924800" cy="8842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Steven Chin</a:t>
            </a:r>
            <a:br>
              <a:rPr lang="en-US" dirty="0" smtClean="0"/>
            </a:br>
            <a:r>
              <a:rPr lang="en-US" sz="2000" dirty="0" smtClean="0"/>
              <a:t>Senior </a:t>
            </a:r>
            <a:r>
              <a:rPr lang="en-US" sz="2000" dirty="0"/>
              <a:t>Pastor of Boston Chinese Church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2983468"/>
            <a:ext cx="5141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www.youtube.com/watch?v=rP-q0w2AqCA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924800" cy="6556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The practice of fasting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914400"/>
            <a:ext cx="8839200" cy="5410200"/>
          </a:xfrm>
        </p:spPr>
        <p:txBody>
          <a:bodyPr/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sz="2800" b="1" dirty="0" smtClean="0"/>
              <a:t>Though not explicitly commanded fasting seems expected 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800" dirty="0" smtClean="0"/>
              <a:t>Mt 6:16 “And </a:t>
            </a:r>
            <a:r>
              <a:rPr lang="en-US" sz="2800" dirty="0"/>
              <a:t>when you </a:t>
            </a:r>
            <a:r>
              <a:rPr lang="en-US" sz="2800" dirty="0" smtClean="0"/>
              <a:t>fast…”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800" dirty="0" smtClean="0"/>
              <a:t>Mt 9 “</a:t>
            </a:r>
            <a:r>
              <a:rPr lang="en-US" sz="2800" dirty="0"/>
              <a:t>and then they will fast</a:t>
            </a:r>
            <a:r>
              <a:rPr lang="en-US" sz="2800" dirty="0" smtClean="0"/>
              <a:t>.”</a:t>
            </a:r>
          </a:p>
          <a:p>
            <a:pPr marL="457200" lvl="1" indent="0" fontAlgn="auto">
              <a:buFont typeface="Arial" pitchFamily="34" charset="0"/>
              <a:buNone/>
              <a:defRPr/>
            </a:pPr>
            <a:endParaRPr lang="en-US" sz="2800" dirty="0"/>
          </a:p>
          <a:p>
            <a:pPr fontAlgn="auto">
              <a:buFont typeface="Arial" pitchFamily="34" charset="0"/>
              <a:buChar char="•"/>
              <a:defRPr/>
            </a:pPr>
            <a:r>
              <a:rPr lang="en-US" sz="2800" b="1" dirty="0" smtClean="0"/>
              <a:t>So when you begin to practice the discipline of fasting…</a:t>
            </a:r>
            <a:endParaRPr lang="en-US" sz="2800" dirty="0"/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800" dirty="0"/>
              <a:t>Begin </a:t>
            </a:r>
            <a:r>
              <a:rPr lang="en-US" sz="2800" dirty="0" smtClean="0"/>
              <a:t>with </a:t>
            </a:r>
            <a:r>
              <a:rPr lang="en-US" sz="2800" dirty="0"/>
              <a:t>a partial fast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800" dirty="0"/>
              <a:t>After 2-3 </a:t>
            </a:r>
            <a:r>
              <a:rPr lang="en-US" sz="2800" dirty="0" smtClean="0"/>
              <a:t>weeks </a:t>
            </a:r>
            <a:r>
              <a:rPr lang="en-US" sz="2800" dirty="0"/>
              <a:t>move to normal fast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z="2800" dirty="0"/>
              <a:t>Then extend time and days</a:t>
            </a:r>
          </a:p>
          <a:p>
            <a:pPr fontAlgn="auto"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fontAlgn="auto"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2286000"/>
            <a:ext cx="3733800" cy="3505200"/>
          </a:xfrm>
        </p:spPr>
        <p:txBody>
          <a:bodyPr/>
          <a:lstStyle/>
          <a:p>
            <a:pPr fontAlgn="auto"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24800" cy="5794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Alternative Fasts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69913" y="1295400"/>
            <a:ext cx="3733800" cy="939800"/>
          </a:xfrm>
        </p:spPr>
        <p:txBody>
          <a:bodyPr>
            <a:noAutofit/>
          </a:bodyPr>
          <a:lstStyle/>
          <a:p>
            <a:pPr algn="ctr" fontAlgn="auto">
              <a:buFont typeface="Arial" pitchFamily="34" charset="0"/>
              <a:buNone/>
              <a:defRPr/>
            </a:pPr>
            <a:r>
              <a:rPr lang="en-US" sz="2800" dirty="0" smtClean="0"/>
              <a:t>Sexual Abstinence</a:t>
            </a:r>
          </a:p>
          <a:p>
            <a:pPr algn="ctr" fontAlgn="auto">
              <a:buFont typeface="Arial" pitchFamily="34" charset="0"/>
              <a:buNone/>
              <a:defRPr/>
            </a:pPr>
            <a:r>
              <a:rPr lang="en-US" sz="2800" dirty="0" smtClean="0"/>
              <a:t>1 Cor 7:5 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62500" y="1066800"/>
            <a:ext cx="3733800" cy="574675"/>
          </a:xfrm>
        </p:spPr>
        <p:txBody>
          <a:bodyPr/>
          <a:lstStyle/>
          <a:p>
            <a:pPr algn="ctr" fontAlgn="auto">
              <a:buFont typeface="Arial" pitchFamily="34" charset="0"/>
              <a:buNone/>
              <a:defRPr/>
            </a:pPr>
            <a:r>
              <a:rPr lang="en-US" sz="2800" dirty="0" smtClean="0"/>
              <a:t>Media fast</a:t>
            </a:r>
            <a:endParaRPr lang="en-US" sz="2800" dirty="0"/>
          </a:p>
        </p:txBody>
      </p:sp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050" y="2271713"/>
            <a:ext cx="36131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235200"/>
            <a:ext cx="274320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6556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Question &amp; Answer</a:t>
            </a:r>
            <a:endParaRPr lang="en-US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219200"/>
            <a:ext cx="50704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7318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/>
              <a:t>The inward disciplines: Part 1</a:t>
            </a:r>
            <a:endParaRPr lang="en-US" sz="4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057400"/>
            <a:ext cx="8788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794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prstClr val="white"/>
                </a:solidFill>
              </a:rPr>
              <a:t>DA Carson: What </a:t>
            </a:r>
            <a:r>
              <a:rPr lang="en-US" dirty="0">
                <a:solidFill>
                  <a:prstClr val="white"/>
                </a:solidFill>
              </a:rPr>
              <a:t>is Prayer?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09800" y="2971800"/>
            <a:ext cx="5089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www.youtube.com/watch?v=muiwzkFO-k0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6556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What is Prayer?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838200"/>
            <a:ext cx="8839200" cy="5257800"/>
          </a:xfrm>
        </p:spPr>
        <p:txBody>
          <a:bodyPr>
            <a:normAutofit fontScale="92500" lnSpcReduction="20000"/>
          </a:bodyPr>
          <a:lstStyle/>
          <a:p>
            <a:pPr marL="0" indent="0" fontAlgn="auto">
              <a:buFont typeface="Arial" pitchFamily="34" charset="0"/>
              <a:buNone/>
              <a:defRPr/>
            </a:pPr>
            <a:endParaRPr lang="en-US" dirty="0"/>
          </a:p>
          <a:p>
            <a:pPr marL="0" indent="0" fontAlgn="auto">
              <a:buFont typeface="Arial" pitchFamily="34" charset="0"/>
              <a:buNone/>
              <a:defRPr/>
            </a:pPr>
            <a:r>
              <a:rPr lang="en-US" sz="2800" dirty="0" smtClean="0"/>
              <a:t>WSC 98 </a:t>
            </a:r>
            <a:r>
              <a:rPr lang="en-US" sz="2800" dirty="0"/>
              <a:t> </a:t>
            </a:r>
            <a:r>
              <a:rPr lang="en-US" sz="2800" dirty="0" smtClean="0"/>
              <a:t>“Prayer </a:t>
            </a:r>
            <a:r>
              <a:rPr lang="en-US" sz="2800" dirty="0"/>
              <a:t>is an offering up of our desires unto God</a:t>
            </a:r>
            <a:r>
              <a:rPr lang="en-US" sz="2800" dirty="0" smtClean="0"/>
              <a:t>, </a:t>
            </a:r>
            <a:r>
              <a:rPr lang="en-US" sz="2800" dirty="0"/>
              <a:t>for things agreeable to his will</a:t>
            </a:r>
            <a:r>
              <a:rPr lang="en-US" sz="2800" dirty="0" smtClean="0"/>
              <a:t>, </a:t>
            </a:r>
            <a:r>
              <a:rPr lang="en-US" sz="2800" dirty="0"/>
              <a:t>in the name of Christ</a:t>
            </a:r>
            <a:r>
              <a:rPr lang="en-US" sz="2800" dirty="0" smtClean="0"/>
              <a:t>, </a:t>
            </a:r>
            <a:r>
              <a:rPr lang="en-US" sz="2800" dirty="0"/>
              <a:t>with confession of our </a:t>
            </a:r>
            <a:r>
              <a:rPr lang="en-US" sz="2800" dirty="0" smtClean="0"/>
              <a:t>sins, and </a:t>
            </a:r>
            <a:r>
              <a:rPr lang="en-US" sz="2800" dirty="0"/>
              <a:t>thankful acknowledgment of his mercies</a:t>
            </a:r>
            <a:r>
              <a:rPr lang="en-US" sz="2800" dirty="0" smtClean="0"/>
              <a:t>.”</a:t>
            </a:r>
          </a:p>
          <a:p>
            <a:pPr marL="0" indent="0" fontAlgn="auto">
              <a:buFont typeface="Arial" pitchFamily="34" charset="0"/>
              <a:buNone/>
              <a:defRPr/>
            </a:pPr>
            <a:endParaRPr lang="en-US" sz="2800" dirty="0"/>
          </a:p>
          <a:p>
            <a:pPr marL="0" indent="0" fontAlgn="auto">
              <a:buFont typeface="Arial" pitchFamily="34" charset="0"/>
              <a:buNone/>
              <a:defRPr/>
            </a:pPr>
            <a:r>
              <a:rPr lang="en-US" sz="2800" dirty="0"/>
              <a:t>WLC 178  </a:t>
            </a:r>
            <a:r>
              <a:rPr lang="en-US" sz="2800" dirty="0" smtClean="0"/>
              <a:t>“Prayer </a:t>
            </a:r>
            <a:r>
              <a:rPr lang="en-US" sz="2800" dirty="0"/>
              <a:t>is an offering up of our desires unto </a:t>
            </a:r>
            <a:r>
              <a:rPr lang="en-US" sz="2800" dirty="0" smtClean="0"/>
              <a:t>God, in </a:t>
            </a:r>
            <a:r>
              <a:rPr lang="en-US" sz="2800" dirty="0"/>
              <a:t>the name of </a:t>
            </a:r>
            <a:r>
              <a:rPr lang="en-US" sz="2800" dirty="0" smtClean="0"/>
              <a:t>Christ, by </a:t>
            </a:r>
            <a:r>
              <a:rPr lang="en-US" sz="2800" dirty="0"/>
              <a:t>the help of his Spirit</a:t>
            </a:r>
            <a:r>
              <a:rPr lang="en-US" sz="2800" dirty="0" smtClean="0"/>
              <a:t>; </a:t>
            </a:r>
            <a:r>
              <a:rPr lang="en-US" sz="2800" dirty="0"/>
              <a:t>with confession of our </a:t>
            </a:r>
            <a:r>
              <a:rPr lang="en-US" sz="2800" dirty="0" smtClean="0"/>
              <a:t>sins, and </a:t>
            </a:r>
            <a:r>
              <a:rPr lang="en-US" sz="2800" dirty="0"/>
              <a:t>thankful acknowledgment of his mercies</a:t>
            </a:r>
            <a:r>
              <a:rPr lang="en-US" sz="2800" dirty="0" smtClean="0"/>
              <a:t>.”</a:t>
            </a:r>
          </a:p>
          <a:p>
            <a:pPr marL="0" indent="0" fontAlgn="auto">
              <a:buFont typeface="Arial" pitchFamily="34" charset="0"/>
              <a:buNone/>
              <a:defRPr/>
            </a:pPr>
            <a:endParaRPr lang="en-US" sz="2800" dirty="0" smtClean="0"/>
          </a:p>
          <a:p>
            <a:pPr marL="0" indent="0" fontAlgn="auto">
              <a:buFont typeface="Arial" pitchFamily="34" charset="0"/>
              <a:buNone/>
              <a:defRPr/>
            </a:pPr>
            <a:r>
              <a:rPr lang="en-US" sz="2800" dirty="0" smtClean="0"/>
              <a:t>Prayer is… “a </a:t>
            </a:r>
            <a:r>
              <a:rPr lang="en-US" sz="2800" dirty="0"/>
              <a:t>privilege and an obligation of the Christian where we communicate with God. It is how we convey our confession (1 John 1:9), requests (1 Tim. 2:1-3), intercessions (James 5:15), thanksgiving (Phil. 4:6), etc., to our holy </a:t>
            </a:r>
            <a:r>
              <a:rPr lang="en-US" sz="2800" dirty="0" smtClean="0"/>
              <a:t>God.”</a:t>
            </a:r>
            <a:endParaRPr lang="en-US" sz="2800" dirty="0"/>
          </a:p>
          <a:p>
            <a:pPr marL="0" indent="0" fontAlgn="auto">
              <a:buFont typeface="Arial" pitchFamily="34" charset="0"/>
              <a:buNone/>
              <a:defRPr/>
            </a:pPr>
            <a:endParaRPr lang="en-US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7318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Why is prayer so important?</a:t>
            </a:r>
            <a:endParaRPr lang="en-US" dirty="0"/>
          </a:p>
        </p:txBody>
      </p:sp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143000"/>
            <a:ext cx="304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794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To pray is to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914400"/>
            <a:ext cx="8686800" cy="5181600"/>
          </a:xfrm>
        </p:spPr>
        <p:txBody>
          <a:bodyPr/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 </a:t>
            </a:r>
            <a:r>
              <a:rPr lang="en-US" sz="2400" dirty="0"/>
              <a:t>Prayer is </a:t>
            </a:r>
            <a:r>
              <a:rPr lang="en-US" sz="2400" dirty="0" smtClean="0"/>
              <a:t>one of the means of grace that </a:t>
            </a:r>
            <a:r>
              <a:rPr lang="en-US" sz="2400" dirty="0"/>
              <a:t>God uses to transform us</a:t>
            </a:r>
            <a:r>
              <a:rPr lang="en-US" sz="2400" dirty="0" smtClean="0"/>
              <a:t>.</a:t>
            </a:r>
          </a:p>
          <a:p>
            <a:pPr marL="0" indent="0" fontAlgn="auto">
              <a:buFont typeface="Arial" pitchFamily="34" charset="0"/>
              <a:buNone/>
              <a:defRPr/>
            </a:pPr>
            <a:endParaRPr lang="en-US" sz="2400" dirty="0"/>
          </a:p>
          <a:p>
            <a:pPr fontAlgn="auto">
              <a:buFont typeface="Arial" pitchFamily="34" charset="0"/>
              <a:buChar char="•"/>
              <a:defRPr/>
            </a:pPr>
            <a:r>
              <a:rPr lang="en-US" sz="2400" dirty="0"/>
              <a:t>In prayer, real prayer, we begin to think God’s thoughts after him: to desire the things he desires, to love the things he loves, to will the things he </a:t>
            </a:r>
            <a:r>
              <a:rPr lang="en-US" sz="2400" dirty="0" smtClean="0"/>
              <a:t>wills and progressively we </a:t>
            </a:r>
            <a:r>
              <a:rPr lang="en-US" sz="2400" dirty="0"/>
              <a:t>are taught to see things from his point of view</a:t>
            </a:r>
            <a:r>
              <a:rPr lang="en-US" sz="2400" dirty="0" smtClean="0"/>
              <a:t>.</a:t>
            </a:r>
          </a:p>
          <a:p>
            <a:pPr marL="0" indent="0" fontAlgn="auto">
              <a:buFont typeface="Arial" pitchFamily="34" charset="0"/>
              <a:buNone/>
              <a:defRPr/>
            </a:pPr>
            <a:endParaRPr lang="en-US" sz="2400" dirty="0" smtClean="0"/>
          </a:p>
          <a:p>
            <a:pPr fontAlgn="auto">
              <a:buFont typeface="Arial" pitchFamily="34" charset="0"/>
              <a:buChar char="•"/>
              <a:defRPr/>
            </a:pPr>
            <a:r>
              <a:rPr lang="en-US" sz="2400" dirty="0"/>
              <a:t>Rather than beating ourselves up for our obvious lack of prayerfulness, we should remember that God always meets us where we are and slowly moves us along into deeper things.</a:t>
            </a:r>
          </a:p>
          <a:p>
            <a:pPr fontAlgn="auto">
              <a:buFont typeface="Arial" pitchFamily="34" charset="0"/>
              <a:buChar char="•"/>
              <a:defRPr/>
            </a:pPr>
            <a:endParaRPr lang="en-US" sz="2400" dirty="0"/>
          </a:p>
          <a:p>
            <a:pPr fontAlgn="auto"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52400" y="1600200"/>
            <a:ext cx="4495800" cy="4114800"/>
          </a:xfrm>
        </p:spPr>
        <p:txBody>
          <a:bodyPr/>
          <a:lstStyle/>
          <a:p>
            <a:pPr marL="0" indent="0" algn="ctr" fontAlgn="auto">
              <a:buFont typeface="Arial" pitchFamily="34" charset="0"/>
              <a:buNone/>
              <a:defRPr/>
            </a:pPr>
            <a:r>
              <a:rPr lang="en-US" sz="4000" dirty="0" smtClean="0"/>
              <a:t>“Prayer-secrete, fervent, believing prayer-lies at the root of all personal godliness.”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fontAlgn="auto"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24800" cy="1219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William Carey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“the father of modern missions”</a:t>
            </a:r>
            <a:endParaRPr lang="en-US" sz="3200" dirty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635125"/>
            <a:ext cx="24495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800600" y="1828800"/>
            <a:ext cx="3733800" cy="3505200"/>
          </a:xfrm>
        </p:spPr>
        <p:txBody>
          <a:bodyPr/>
          <a:lstStyle/>
          <a:p>
            <a:pPr algn="ctr" fontAlgn="auto">
              <a:buFont typeface="Arial" pitchFamily="34" charset="0"/>
              <a:buChar char="•"/>
              <a:defRPr/>
            </a:pPr>
            <a:r>
              <a:rPr lang="en-US" sz="2800" dirty="0"/>
              <a:t>Col </a:t>
            </a:r>
            <a:r>
              <a:rPr lang="en-US" sz="2800" dirty="0" smtClean="0"/>
              <a:t>4:2</a:t>
            </a:r>
          </a:p>
          <a:p>
            <a:pPr algn="ctr" fontAlgn="auto">
              <a:buFont typeface="Arial" pitchFamily="34" charset="0"/>
              <a:buChar char="•"/>
              <a:defRPr/>
            </a:pPr>
            <a:r>
              <a:rPr lang="en-US" sz="2800" dirty="0" smtClean="0"/>
              <a:t>1 </a:t>
            </a:r>
            <a:r>
              <a:rPr lang="en-US" sz="2800" dirty="0"/>
              <a:t>Thes 5:17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828800"/>
            <a:ext cx="3733800" cy="3505200"/>
          </a:xfrm>
        </p:spPr>
        <p:txBody>
          <a:bodyPr/>
          <a:lstStyle/>
          <a:p>
            <a:pPr algn="ctr" fontAlgn="auto">
              <a:buFont typeface="Arial" pitchFamily="34" charset="0"/>
              <a:buChar char="•"/>
              <a:defRPr/>
            </a:pPr>
            <a:r>
              <a:rPr lang="en-US" sz="2800" dirty="0"/>
              <a:t>Mt </a:t>
            </a:r>
            <a:r>
              <a:rPr lang="en-US" sz="2800" dirty="0" smtClean="0"/>
              <a:t>6:5-7</a:t>
            </a:r>
          </a:p>
          <a:p>
            <a:pPr algn="ctr" fontAlgn="auto">
              <a:buFont typeface="Arial" pitchFamily="34" charset="0"/>
              <a:buChar char="•"/>
              <a:defRPr/>
            </a:pPr>
            <a:r>
              <a:rPr lang="en-US" sz="2800" dirty="0" smtClean="0"/>
              <a:t>Lk 18:1</a:t>
            </a:r>
            <a:endParaRPr lang="en-US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794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Prayer is expected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09600" y="1143000"/>
            <a:ext cx="3733800" cy="574675"/>
          </a:xfrm>
        </p:spPr>
        <p:txBody>
          <a:bodyPr/>
          <a:lstStyle/>
          <a:p>
            <a:pPr algn="ctr" fontAlgn="auto">
              <a:buFont typeface="Arial" pitchFamily="34" charset="0"/>
              <a:buNone/>
              <a:defRPr/>
            </a:pPr>
            <a:r>
              <a:rPr lang="en-US" sz="2800" dirty="0" smtClean="0"/>
              <a:t>Jesus Expected It</a:t>
            </a:r>
            <a:endParaRPr lang="en-US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800600" y="1143000"/>
            <a:ext cx="3733800" cy="574675"/>
          </a:xfrm>
        </p:spPr>
        <p:txBody>
          <a:bodyPr/>
          <a:lstStyle/>
          <a:p>
            <a:pPr algn="ctr" fontAlgn="auto">
              <a:buFont typeface="Arial" pitchFamily="34" charset="0"/>
              <a:buNone/>
              <a:defRPr/>
            </a:pPr>
            <a:r>
              <a:rPr lang="en-US" sz="2800" dirty="0" smtClean="0"/>
              <a:t>God’s Word Expects it</a:t>
            </a:r>
            <a:endParaRPr lang="en-US" sz="2800" dirty="0"/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048000"/>
            <a:ext cx="281940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7318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If prayer is expected than…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52400" y="914400"/>
            <a:ext cx="8839200" cy="5181600"/>
          </a:xfrm>
        </p:spPr>
        <p:txBody>
          <a:bodyPr/>
          <a:lstStyle/>
          <a:p>
            <a:pPr marL="0" indent="0" algn="ctr" fontAlgn="auto">
              <a:buFont typeface="Arial" pitchFamily="34" charset="0"/>
              <a:buNone/>
              <a:defRPr/>
            </a:pPr>
            <a:r>
              <a:rPr lang="en-US" sz="2800" b="1" dirty="0"/>
              <a:t>Why, </a:t>
            </a:r>
            <a:r>
              <a:rPr lang="en-US" sz="2800" b="1" dirty="0" smtClean="0"/>
              <a:t> </a:t>
            </a:r>
            <a:r>
              <a:rPr lang="en-US" sz="2800" b="1" dirty="0"/>
              <a:t>do so many believers confess that they </a:t>
            </a:r>
            <a:r>
              <a:rPr lang="en-US" sz="2800" b="1" dirty="0" smtClean="0"/>
              <a:t>don’t </a:t>
            </a:r>
            <a:r>
              <a:rPr lang="en-US" sz="2800" b="1" dirty="0"/>
              <a:t>pray as they should</a:t>
            </a:r>
            <a:r>
              <a:rPr lang="en-US" sz="2800" b="1" dirty="0" smtClean="0"/>
              <a:t>?</a:t>
            </a:r>
            <a:endParaRPr lang="en-US" sz="2800" b="1" dirty="0"/>
          </a:p>
          <a:p>
            <a:pPr lvl="1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  <a:defRPr/>
            </a:pPr>
            <a:r>
              <a:rPr lang="en-US" sz="2800" dirty="0">
                <a:latin typeface="Calibri"/>
                <a:ea typeface="Calibri"/>
                <a:cs typeface="Times New Roman"/>
              </a:rPr>
              <a:t>Lack of </a:t>
            </a:r>
            <a:r>
              <a:rPr lang="en-US" sz="2800" dirty="0" smtClean="0">
                <a:latin typeface="Calibri"/>
                <a:ea typeface="Calibri"/>
                <a:cs typeface="Times New Roman"/>
              </a:rPr>
              <a:t>discipline</a:t>
            </a:r>
            <a:endParaRPr lang="en-US" sz="2800" dirty="0">
              <a:latin typeface="Calibri"/>
              <a:ea typeface="Calibri"/>
              <a:cs typeface="Times New Roman"/>
            </a:endParaRPr>
          </a:p>
          <a:p>
            <a:pPr lvl="1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  <a:defRPr/>
            </a:pPr>
            <a:r>
              <a:rPr lang="en-US" sz="2800" dirty="0">
                <a:latin typeface="Calibri"/>
                <a:ea typeface="Calibri"/>
                <a:cs typeface="Times New Roman"/>
              </a:rPr>
              <a:t>Time </a:t>
            </a:r>
            <a:r>
              <a:rPr lang="en-US" sz="2800" dirty="0" smtClean="0">
                <a:latin typeface="Calibri"/>
                <a:ea typeface="Calibri"/>
                <a:cs typeface="Times New Roman"/>
              </a:rPr>
              <a:t>management</a:t>
            </a:r>
            <a:endParaRPr lang="en-US" sz="2800" dirty="0">
              <a:latin typeface="Calibri"/>
              <a:ea typeface="Calibri"/>
              <a:cs typeface="Times New Roman"/>
            </a:endParaRPr>
          </a:p>
          <a:p>
            <a:pPr lvl="1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  <a:defRPr/>
            </a:pPr>
            <a:r>
              <a:rPr lang="en-US" sz="2800" dirty="0">
                <a:latin typeface="Calibri"/>
                <a:ea typeface="Calibri"/>
                <a:cs typeface="Times New Roman"/>
              </a:rPr>
              <a:t>We doubt anything will actually </a:t>
            </a:r>
            <a:r>
              <a:rPr lang="en-US" sz="2800" dirty="0" smtClean="0">
                <a:latin typeface="Calibri"/>
                <a:ea typeface="Calibri"/>
                <a:cs typeface="Times New Roman"/>
              </a:rPr>
              <a:t>happen</a:t>
            </a:r>
            <a:endParaRPr lang="en-US" sz="2800" dirty="0">
              <a:latin typeface="Calibri"/>
              <a:ea typeface="Calibri"/>
              <a:cs typeface="Times New Roman"/>
            </a:endParaRPr>
          </a:p>
          <a:p>
            <a:pPr lvl="1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  <a:defRPr/>
            </a:pPr>
            <a:r>
              <a:rPr lang="en-US" sz="2800" dirty="0">
                <a:latin typeface="Calibri"/>
                <a:ea typeface="Calibri"/>
                <a:cs typeface="Times New Roman"/>
              </a:rPr>
              <a:t>Lack of sensing God’s nearness</a:t>
            </a:r>
          </a:p>
          <a:p>
            <a:pPr lvl="1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  <a:defRPr/>
            </a:pPr>
            <a:r>
              <a:rPr lang="en-US" sz="2800" dirty="0">
                <a:latin typeface="Calibri"/>
                <a:ea typeface="Calibri"/>
                <a:cs typeface="Times New Roman"/>
              </a:rPr>
              <a:t>Lack of </a:t>
            </a:r>
            <a:r>
              <a:rPr lang="en-US" sz="2800" dirty="0" smtClean="0">
                <a:latin typeface="Calibri"/>
                <a:ea typeface="Calibri"/>
                <a:cs typeface="Times New Roman"/>
              </a:rPr>
              <a:t>awareness</a:t>
            </a:r>
            <a:endParaRPr lang="en-US" sz="2800" dirty="0">
              <a:latin typeface="Calibri"/>
              <a:ea typeface="Calibri"/>
              <a:cs typeface="Times New Roman"/>
            </a:endParaRPr>
          </a:p>
          <a:p>
            <a:pPr lvl="1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  <a:defRPr/>
            </a:pPr>
            <a:r>
              <a:rPr lang="en-US" sz="2800" dirty="0">
                <a:latin typeface="Calibri"/>
                <a:ea typeface="Calibri"/>
                <a:cs typeface="Times New Roman"/>
              </a:rPr>
              <a:t>A spirit of </a:t>
            </a:r>
            <a:r>
              <a:rPr lang="en-US" sz="2800" dirty="0" smtClean="0">
                <a:latin typeface="Calibri"/>
                <a:ea typeface="Calibri"/>
                <a:cs typeface="Times New Roman"/>
              </a:rPr>
              <a:t>self-sufficiency</a:t>
            </a:r>
            <a:endParaRPr lang="en-US" sz="2800" dirty="0">
              <a:latin typeface="Calibri"/>
              <a:ea typeface="Calibri"/>
              <a:cs typeface="Times New Roman"/>
            </a:endParaRPr>
          </a:p>
          <a:p>
            <a:pPr lvl="1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  <a:defRPr/>
            </a:pPr>
            <a:r>
              <a:rPr lang="en-US" sz="2800" dirty="0">
                <a:latin typeface="Calibri"/>
                <a:ea typeface="Calibri"/>
                <a:cs typeface="Times New Roman"/>
              </a:rPr>
              <a:t>They haven’t learned </a:t>
            </a:r>
            <a:r>
              <a:rPr lang="en-US" sz="2800" dirty="0" smtClean="0">
                <a:latin typeface="Calibri"/>
                <a:ea typeface="Calibri"/>
                <a:cs typeface="Times New Roman"/>
              </a:rPr>
              <a:t>how</a:t>
            </a:r>
            <a:endParaRPr lang="en-US" sz="2800" dirty="0">
              <a:latin typeface="Calibri"/>
              <a:ea typeface="Calibri"/>
              <a:cs typeface="Times New Roman"/>
            </a:endParaRPr>
          </a:p>
          <a:p>
            <a:pPr fontAlgn="auto"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theme/theme1.xml><?xml version="1.0" encoding="utf-8"?>
<a:theme xmlns:a="http://schemas.openxmlformats.org/drawingml/2006/main" name="Horizo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843</TotalTime>
  <Words>682</Words>
  <Application>Microsoft Office PowerPoint</Application>
  <PresentationFormat>On-screen Show (4:3)</PresentationFormat>
  <Paragraphs>87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Horizon</vt:lpstr>
      <vt:lpstr>PowerPoint Presentation</vt:lpstr>
      <vt:lpstr>The inward disciplines: Part 1</vt:lpstr>
      <vt:lpstr>DA Carson: What is Prayer?</vt:lpstr>
      <vt:lpstr>What is Prayer?</vt:lpstr>
      <vt:lpstr>Why is prayer so important?</vt:lpstr>
      <vt:lpstr>To pray is to change</vt:lpstr>
      <vt:lpstr> William Carey  “the father of modern missions”</vt:lpstr>
      <vt:lpstr>Prayer is expected</vt:lpstr>
      <vt:lpstr>If prayer is expected than…</vt:lpstr>
      <vt:lpstr>Prayer is something we learn</vt:lpstr>
      <vt:lpstr>PowerPoint Presentation</vt:lpstr>
      <vt:lpstr>Tell us about your experience of prayer</vt:lpstr>
      <vt:lpstr>An overview of: Fasting</vt:lpstr>
      <vt:lpstr>PowerPoint Presentation</vt:lpstr>
      <vt:lpstr>The purposes of fasting</vt:lpstr>
      <vt:lpstr>Steven Chin Senior Pastor of Boston Chinese Church </vt:lpstr>
      <vt:lpstr>The practice of fasting</vt:lpstr>
      <vt:lpstr>Alternative Fasts</vt:lpstr>
      <vt:lpstr>Question &amp; Answer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Spiritual Disciplines</dc:title>
  <dc:creator>Briton</dc:creator>
  <cp:lastModifiedBy>Bill Elliott</cp:lastModifiedBy>
  <cp:revision>144</cp:revision>
  <dcterms:created xsi:type="dcterms:W3CDTF">2012-03-25T18:07:10Z</dcterms:created>
  <dcterms:modified xsi:type="dcterms:W3CDTF">2012-04-14T04:26:53Z</dcterms:modified>
</cp:coreProperties>
</file>