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sldIdLst>
    <p:sldId id="256" r:id="rId2"/>
    <p:sldId id="259" r:id="rId3"/>
    <p:sldId id="274" r:id="rId4"/>
    <p:sldId id="260" r:id="rId5"/>
    <p:sldId id="257" r:id="rId6"/>
    <p:sldId id="261" r:id="rId7"/>
    <p:sldId id="262" r:id="rId8"/>
    <p:sldId id="263" r:id="rId9"/>
    <p:sldId id="264" r:id="rId10"/>
    <p:sldId id="258" r:id="rId11"/>
    <p:sldId id="265" r:id="rId12"/>
    <p:sldId id="266" r:id="rId13"/>
    <p:sldId id="267" r:id="rId14"/>
    <p:sldId id="268" r:id="rId15"/>
    <p:sldId id="271" r:id="rId16"/>
    <p:sldId id="269" r:id="rId17"/>
    <p:sldId id="270" r:id="rId18"/>
    <p:sldId id="272" r:id="rId19"/>
    <p:sldId id="273"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39" autoAdjust="0"/>
    <p:restoredTop sz="94660"/>
  </p:normalViewPr>
  <p:slideViewPr>
    <p:cSldViewPr>
      <p:cViewPr>
        <p:scale>
          <a:sx n="66" d="100"/>
          <a:sy n="66" d="100"/>
        </p:scale>
        <p:origin x="-1506" y="-1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F2EB4E95-8A54-4800-B32A-10F3BE12A20D}" type="datetimeFigureOut">
              <a:rPr lang="en-US" smtClean="0"/>
              <a:t>3/31/2012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D85574-D998-4F49-B737-7E23EA673DCE}" type="slidenum">
              <a:rPr lang="en-US" smtClean="0"/>
              <a:t>‹#›</a:t>
            </a:fld>
            <a:endParaRPr lang="en-US" dirty="0"/>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EB4E95-8A54-4800-B32A-10F3BE12A20D}" type="datetimeFigureOut">
              <a:rPr lang="en-US" smtClean="0"/>
              <a:t>3/31/2012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D85574-D998-4F49-B737-7E23EA673DCE}"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EB4E95-8A54-4800-B32A-10F3BE12A20D}" type="datetimeFigureOut">
              <a:rPr lang="en-US" smtClean="0"/>
              <a:t>3/31/2012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D85574-D998-4F49-B737-7E23EA673DCE}"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2EB4E95-8A54-4800-B32A-10F3BE12A20D}" type="datetimeFigureOut">
              <a:rPr lang="en-US" smtClean="0"/>
              <a:t>3/31/2012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D85574-D998-4F49-B737-7E23EA673DCE}" type="slidenum">
              <a:rPr lang="en-US" smtClean="0"/>
              <a:t>‹#›</a:t>
            </a:fld>
            <a:endParaRPr lang="en-US" dirty="0"/>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EB4E95-8A54-4800-B32A-10F3BE12A20D}" type="datetimeFigureOut">
              <a:rPr lang="en-US" smtClean="0"/>
              <a:t>3/31/2012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D85574-D998-4F49-B737-7E23EA673DCE}"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F2EB4E95-8A54-4800-B32A-10F3BE12A20D}" type="datetimeFigureOut">
              <a:rPr lang="en-US" smtClean="0"/>
              <a:t>3/31/2012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D85574-D998-4F49-B737-7E23EA673DCE}"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F2EB4E95-8A54-4800-B32A-10F3BE12A20D}" type="datetimeFigureOut">
              <a:rPr lang="en-US" smtClean="0"/>
              <a:t>3/31/2012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2D85574-D998-4F49-B737-7E23EA673DCE}"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2EB4E95-8A54-4800-B32A-10F3BE12A20D}" type="datetimeFigureOut">
              <a:rPr lang="en-US" smtClean="0"/>
              <a:t>3/31/2012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2D85574-D998-4F49-B737-7E23EA673DCE}"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EB4E95-8A54-4800-B32A-10F3BE12A20D}" type="datetimeFigureOut">
              <a:rPr lang="en-US" smtClean="0"/>
              <a:t>3/31/2012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2D85574-D998-4F49-B737-7E23EA673DCE}"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EB4E95-8A54-4800-B32A-10F3BE12A20D}" type="datetimeFigureOut">
              <a:rPr lang="en-US" smtClean="0"/>
              <a:t>3/31/2012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D85574-D998-4F49-B737-7E23EA673DCE}"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EB4E95-8A54-4800-B32A-10F3BE12A20D}" type="datetimeFigureOut">
              <a:rPr lang="en-US" smtClean="0"/>
              <a:t>3/31/2012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D85574-D998-4F49-B737-7E23EA673DCE}"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F2EB4E95-8A54-4800-B32A-10F3BE12A20D}" type="datetimeFigureOut">
              <a:rPr lang="en-US" smtClean="0"/>
              <a:t>3/31/2012</a:t>
            </a:fld>
            <a:endParaRPr lang="en-US" dirty="0"/>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dirty="0"/>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92D85574-D998-4F49-B737-7E23EA673DCE}" type="slidenum">
              <a:rPr lang="en-US" smtClean="0"/>
              <a:t>‹#›</a:t>
            </a:fld>
            <a:endParaRPr lang="en-US" dirty="0"/>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228600"/>
            <a:ext cx="7924800" cy="1143000"/>
          </a:xfrm>
        </p:spPr>
        <p:txBody>
          <a:bodyPr/>
          <a:lstStyle/>
          <a:p>
            <a:pPr marL="0" indent="0">
              <a:buNone/>
            </a:pP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 y="0"/>
            <a:ext cx="918113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7372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74638"/>
            <a:ext cx="7924800" cy="563562"/>
          </a:xfrm>
        </p:spPr>
        <p:txBody>
          <a:bodyPr/>
          <a:lstStyle/>
          <a:p>
            <a:pPr algn="ctr"/>
            <a:r>
              <a:rPr lang="en-US" dirty="0" smtClean="0"/>
              <a:t>Randy Alcorn</a:t>
            </a:r>
            <a:endParaRPr lang="en-US" dirty="0"/>
          </a:p>
        </p:txBody>
      </p:sp>
      <p:pic>
        <p:nvPicPr>
          <p:cNvPr id="2" name="Desiring God_ Spiritual Disciplines and Legalis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1219200"/>
            <a:ext cx="6908800" cy="3886200"/>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122771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2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924800" cy="731838"/>
          </a:xfrm>
        </p:spPr>
        <p:txBody>
          <a:bodyPr/>
          <a:lstStyle/>
          <a:p>
            <a:pPr algn="ctr"/>
            <a:r>
              <a:rPr lang="en-US" dirty="0" smtClean="0"/>
              <a:t>When it come to spiritual disciplines…</a:t>
            </a:r>
            <a:endParaRPr lang="en-US" dirty="0"/>
          </a:p>
        </p:txBody>
      </p:sp>
      <p:sp>
        <p:nvSpPr>
          <p:cNvPr id="3" name="Content Placeholder 2"/>
          <p:cNvSpPr>
            <a:spLocks noGrp="1"/>
          </p:cNvSpPr>
          <p:nvPr>
            <p:ph sz="quarter" idx="13"/>
          </p:nvPr>
        </p:nvSpPr>
        <p:spPr>
          <a:xfrm>
            <a:off x="152400" y="1066800"/>
            <a:ext cx="8763000" cy="5029200"/>
          </a:xfrm>
        </p:spPr>
        <p:txBody>
          <a:bodyPr>
            <a:normAutofit lnSpcReduction="10000"/>
          </a:bodyPr>
          <a:lstStyle/>
          <a:p>
            <a:r>
              <a:rPr lang="en-US" sz="2600" dirty="0" smtClean="0"/>
              <a:t>License says, “I don’t have to do that stuff.”</a:t>
            </a:r>
          </a:p>
          <a:p>
            <a:r>
              <a:rPr lang="en-US" sz="2600" dirty="0" smtClean="0"/>
              <a:t>Legalism says, “I better do that stuff and so should you!”</a:t>
            </a:r>
          </a:p>
          <a:p>
            <a:r>
              <a:rPr lang="en-US" sz="2600" dirty="0" smtClean="0"/>
              <a:t>We want to be careful not to fall into either of these traps, but rather we want to view spiritual discipline through the gospel grid and pursue holiness in the power of the Spirit by grace.</a:t>
            </a:r>
          </a:p>
          <a:p>
            <a:r>
              <a:rPr lang="en-US" sz="2600" dirty="0" smtClean="0"/>
              <a:t>We need to see spiritual disciplines as practices that we willingly pursue in response to a God who created us, saved us, and guides us. </a:t>
            </a:r>
          </a:p>
          <a:p>
            <a:r>
              <a:rPr lang="en-US" sz="2600" dirty="0" smtClean="0"/>
              <a:t>Spiritual disciplines draw us closer to God, deepen our understanding of who He is, and help make us into the men and women He desires us to become.</a:t>
            </a:r>
          </a:p>
        </p:txBody>
      </p:sp>
    </p:spTree>
    <p:extLst>
      <p:ext uri="{BB962C8B-B14F-4D97-AF65-F5344CB8AC3E}">
        <p14:creationId xmlns:p14="http://schemas.microsoft.com/office/powerpoint/2010/main" val="8749388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0" y="304800"/>
            <a:ext cx="9067800" cy="5791199"/>
          </a:xfrm>
        </p:spPr>
        <p:txBody>
          <a:bodyPr>
            <a:normAutofit lnSpcReduction="10000"/>
          </a:bodyPr>
          <a:lstStyle/>
          <a:p>
            <a:pPr lvl="0">
              <a:buClr>
                <a:srgbClr val="F8F8F8"/>
              </a:buClr>
            </a:pPr>
            <a:r>
              <a:rPr lang="en-US" sz="2600" dirty="0">
                <a:solidFill>
                  <a:prstClr val="white"/>
                </a:solidFill>
              </a:rPr>
              <a:t>Spiritual disciplines are not something that we do out of guilt or obligation and they are not a way to gain God’s attention or earn our way to heaven.</a:t>
            </a:r>
          </a:p>
          <a:p>
            <a:r>
              <a:rPr lang="en-US" sz="2600" dirty="0" smtClean="0"/>
              <a:t>Spiritual Disciplines are a means of grace that grant us liberation from the stifling slavery of self-interest and fear.</a:t>
            </a:r>
          </a:p>
          <a:p>
            <a:r>
              <a:rPr lang="en-US" sz="2600" dirty="0" smtClean="0"/>
              <a:t>The overarching purpose of practicing spiritual disciplines is Godliness.</a:t>
            </a:r>
          </a:p>
          <a:p>
            <a:r>
              <a:rPr lang="en-US" sz="2600" dirty="0" smtClean="0"/>
              <a:t>We ordinarily depend upon our will power and determination but God’s eternal plan ensures that every Christian will ultimately conform to the image of His Son by His grace alone.</a:t>
            </a:r>
          </a:p>
          <a:p>
            <a:pPr lvl="1"/>
            <a:r>
              <a:rPr lang="en-US" sz="2400" dirty="0"/>
              <a:t>Ro 8:29a </a:t>
            </a:r>
          </a:p>
          <a:p>
            <a:pPr marL="457200" lvl="1" indent="0">
              <a:buNone/>
            </a:pPr>
            <a:r>
              <a:rPr lang="en-US" sz="2400" dirty="0" smtClean="0"/>
              <a:t>“</a:t>
            </a:r>
            <a:r>
              <a:rPr lang="en-US" sz="2400" dirty="0"/>
              <a:t>For those whom he foreknew he also predestined to be conformed to the image of his </a:t>
            </a:r>
            <a:r>
              <a:rPr lang="en-US" sz="2400" dirty="0" smtClean="0"/>
              <a:t>Son…”</a:t>
            </a:r>
          </a:p>
          <a:p>
            <a:endParaRPr lang="en-US" dirty="0"/>
          </a:p>
        </p:txBody>
      </p:sp>
    </p:spTree>
    <p:extLst>
      <p:ext uri="{BB962C8B-B14F-4D97-AF65-F5344CB8AC3E}">
        <p14:creationId xmlns:p14="http://schemas.microsoft.com/office/powerpoint/2010/main" val="11376684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0" y="0"/>
            <a:ext cx="9144000" cy="6096000"/>
          </a:xfrm>
        </p:spPr>
        <p:txBody>
          <a:bodyPr>
            <a:normAutofit lnSpcReduction="10000"/>
          </a:bodyPr>
          <a:lstStyle/>
          <a:p>
            <a:r>
              <a:rPr lang="en-US" sz="2600" dirty="0"/>
              <a:t>But we aren’t merely to wait for holiness, we are to pursue it!</a:t>
            </a:r>
          </a:p>
          <a:p>
            <a:pPr lvl="1" algn="just"/>
            <a:r>
              <a:rPr lang="en-US" sz="2600" dirty="0"/>
              <a:t>Gal  </a:t>
            </a:r>
            <a:r>
              <a:rPr lang="en-US" sz="2600" dirty="0" smtClean="0"/>
              <a:t>6:7-9</a:t>
            </a:r>
            <a:endParaRPr lang="en-US" sz="2600" dirty="0"/>
          </a:p>
          <a:p>
            <a:pPr marL="457200" lvl="1" indent="0">
              <a:buNone/>
            </a:pPr>
            <a:r>
              <a:rPr lang="en-US" sz="2400" dirty="0" smtClean="0"/>
              <a:t>“Do </a:t>
            </a:r>
            <a:r>
              <a:rPr lang="en-US" sz="2400" dirty="0"/>
              <a:t>not be deceived: God is not mocked, for whatever one sows, that will he also reap. </a:t>
            </a:r>
            <a:r>
              <a:rPr lang="en-US" sz="2400" baseline="30000" dirty="0"/>
              <a:t> </a:t>
            </a:r>
            <a:r>
              <a:rPr lang="en-US" sz="2400" dirty="0"/>
              <a:t>For the one who sows to his own flesh will from the flesh reap corruption, but the one who sows to the Spirit will from the Spirit reap eternal life. </a:t>
            </a:r>
            <a:r>
              <a:rPr lang="en-US" sz="2400" baseline="30000" dirty="0"/>
              <a:t> </a:t>
            </a:r>
            <a:r>
              <a:rPr lang="en-US" sz="2400" dirty="0"/>
              <a:t>And let us not grow weary of doing good, for in due season we will reap, if we do not give up</a:t>
            </a:r>
            <a:r>
              <a:rPr lang="en-US" sz="2400" dirty="0" smtClean="0"/>
              <a:t>”</a:t>
            </a:r>
          </a:p>
          <a:p>
            <a:pPr lvl="1"/>
            <a:r>
              <a:rPr lang="en-US" sz="2400" dirty="0" smtClean="0"/>
              <a:t>Heb 12:14</a:t>
            </a:r>
          </a:p>
          <a:p>
            <a:pPr marL="457200" lvl="1" indent="0">
              <a:buNone/>
            </a:pPr>
            <a:r>
              <a:rPr lang="en-US" sz="2400" dirty="0" smtClean="0"/>
              <a:t>“Make </a:t>
            </a:r>
            <a:r>
              <a:rPr lang="en-US" sz="2400" dirty="0"/>
              <a:t>every effort to live in peace with everyone and to be holy; without holiness no one will see the </a:t>
            </a:r>
            <a:r>
              <a:rPr lang="en-US" sz="2400" dirty="0" smtClean="0"/>
              <a:t>Lord.”</a:t>
            </a:r>
          </a:p>
          <a:p>
            <a:pPr lvl="1"/>
            <a:r>
              <a:rPr lang="en-US" sz="2400" dirty="0" smtClean="0"/>
              <a:t>1 Tim 4:7b </a:t>
            </a:r>
          </a:p>
          <a:p>
            <a:pPr marL="457200" lvl="1" indent="0">
              <a:buNone/>
            </a:pPr>
            <a:r>
              <a:rPr lang="en-US" sz="2400" dirty="0" smtClean="0"/>
              <a:t>“…train yourself for godliness.”</a:t>
            </a:r>
          </a:p>
          <a:p>
            <a:pPr lvl="1"/>
            <a:r>
              <a:rPr lang="en-US" sz="2400" dirty="0" smtClean="0"/>
              <a:t>Prov 23:12</a:t>
            </a:r>
          </a:p>
          <a:p>
            <a:pPr marL="457200" lvl="1" indent="0">
              <a:buNone/>
            </a:pPr>
            <a:r>
              <a:rPr lang="en-US" sz="2400" dirty="0" smtClean="0"/>
              <a:t>“Apply </a:t>
            </a:r>
            <a:r>
              <a:rPr lang="en-US" sz="2400" dirty="0"/>
              <a:t>your heart to </a:t>
            </a:r>
            <a:r>
              <a:rPr lang="en-US" sz="2400" dirty="0" smtClean="0"/>
              <a:t>instruction and </a:t>
            </a:r>
            <a:r>
              <a:rPr lang="en-US" sz="2400" dirty="0"/>
              <a:t>your ear to words of </a:t>
            </a:r>
            <a:r>
              <a:rPr lang="en-US" sz="2400" dirty="0" smtClean="0"/>
              <a:t>knowledge”</a:t>
            </a:r>
            <a:endParaRPr lang="en-US" sz="2400" dirty="0"/>
          </a:p>
          <a:p>
            <a:endParaRPr lang="en-US" dirty="0"/>
          </a:p>
        </p:txBody>
      </p:sp>
    </p:spTree>
    <p:extLst>
      <p:ext uri="{BB962C8B-B14F-4D97-AF65-F5344CB8AC3E}">
        <p14:creationId xmlns:p14="http://schemas.microsoft.com/office/powerpoint/2010/main" val="307820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755" y="152400"/>
            <a:ext cx="7924800" cy="685800"/>
          </a:xfrm>
        </p:spPr>
        <p:txBody>
          <a:bodyPr/>
          <a:lstStyle/>
          <a:p>
            <a:pPr algn="ctr"/>
            <a:r>
              <a:rPr lang="en-US" dirty="0" smtClean="0"/>
              <a:t>Luke 9:23</a:t>
            </a:r>
            <a:endParaRPr lang="en-US" dirty="0"/>
          </a:p>
        </p:txBody>
      </p:sp>
      <p:sp>
        <p:nvSpPr>
          <p:cNvPr id="3" name="Content Placeholder 2"/>
          <p:cNvSpPr>
            <a:spLocks noGrp="1"/>
          </p:cNvSpPr>
          <p:nvPr>
            <p:ph sz="quarter" idx="13"/>
          </p:nvPr>
        </p:nvSpPr>
        <p:spPr>
          <a:xfrm>
            <a:off x="228600" y="1143000"/>
            <a:ext cx="4114800" cy="4572000"/>
          </a:xfrm>
        </p:spPr>
        <p:txBody>
          <a:bodyPr>
            <a:normAutofit/>
          </a:bodyPr>
          <a:lstStyle/>
          <a:p>
            <a:pPr marL="0" indent="0">
              <a:buNone/>
            </a:pPr>
            <a:endParaRPr lang="en-US" sz="2800" dirty="0" smtClean="0"/>
          </a:p>
          <a:p>
            <a:pPr marL="0" indent="0">
              <a:buNone/>
            </a:pPr>
            <a:endParaRPr lang="en-US" sz="2800" dirty="0"/>
          </a:p>
          <a:p>
            <a:pPr marL="0" indent="0">
              <a:buNone/>
            </a:pPr>
            <a:r>
              <a:rPr lang="en-US" sz="2800" dirty="0" smtClean="0"/>
              <a:t>And </a:t>
            </a:r>
            <a:r>
              <a:rPr lang="en-US" sz="2800" dirty="0"/>
              <a:t>he said to all, “If anyone would come after me, let him deny himself and take up his cross daily and follow me. </a:t>
            </a:r>
          </a:p>
        </p:txBody>
      </p:sp>
      <p:sp>
        <p:nvSpPr>
          <p:cNvPr id="4" name="Content Placeholder 3"/>
          <p:cNvSpPr>
            <a:spLocks noGrp="1"/>
          </p:cNvSpPr>
          <p:nvPr>
            <p:ph sz="quarter" idx="14"/>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49" y="1371600"/>
            <a:ext cx="4043441" cy="3325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948053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294967295"/>
          </p:nvPr>
        </p:nvSpPr>
        <p:spPr>
          <a:xfrm>
            <a:off x="0" y="152400"/>
            <a:ext cx="8991600" cy="5791200"/>
          </a:xfrm>
        </p:spPr>
        <p:txBody>
          <a:bodyPr>
            <a:normAutofit/>
          </a:bodyPr>
          <a:lstStyle/>
          <a:p>
            <a:r>
              <a:rPr lang="en-US" sz="2400" dirty="0" smtClean="0"/>
              <a:t>God intends the disciplines of the spiritual life to be for ordinary human beings: people who have jobs, care for children, who wash dishes and mow lawns.</a:t>
            </a:r>
          </a:p>
          <a:p>
            <a:r>
              <a:rPr lang="en-US" sz="2400" dirty="0" smtClean="0"/>
              <a:t>But many professing Christians are so spiritually undisciplined that they seem to have little fruit and power in their lives.</a:t>
            </a:r>
            <a:endParaRPr lang="en-US" sz="2400" dirty="0"/>
          </a:p>
          <a:p>
            <a:r>
              <a:rPr lang="en-US" sz="2400" dirty="0" smtClean="0"/>
              <a:t> There are many Christians who are faithful church attenders, who demonstrate genuine enthusiasm for the things of God, and who dearly love the Word of God and trivialize their effectiveness for the Kingdom through lack of discipline.</a:t>
            </a:r>
          </a:p>
          <a:p>
            <a:r>
              <a:rPr lang="en-US" sz="2400" dirty="0" smtClean="0"/>
              <a:t>Though we all fall short and occasionally go through seasons of laziness, license and legalism when we remember that the goal of the disciplines is Godliness the spiritual disciplines become a delight instead of drudgery and we experience growth and victory in the Lord.</a:t>
            </a:r>
            <a:endParaRPr lang="en-US" sz="2400" dirty="0"/>
          </a:p>
        </p:txBody>
      </p:sp>
    </p:spTree>
    <p:extLst>
      <p:ext uri="{BB962C8B-B14F-4D97-AF65-F5344CB8AC3E}">
        <p14:creationId xmlns:p14="http://schemas.microsoft.com/office/powerpoint/2010/main" val="40248192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3400" y="152400"/>
            <a:ext cx="7924800" cy="655638"/>
          </a:xfrm>
        </p:spPr>
        <p:txBody>
          <a:bodyPr/>
          <a:lstStyle/>
          <a:p>
            <a:pPr algn="ctr"/>
            <a:r>
              <a:rPr lang="en-US" dirty="0" smtClean="0"/>
              <a:t>2 Peter 1:3-11 reminds us…</a:t>
            </a:r>
            <a:endParaRPr lang="en-US" dirty="0"/>
          </a:p>
        </p:txBody>
      </p:sp>
      <p:sp>
        <p:nvSpPr>
          <p:cNvPr id="7" name="Content Placeholder 6"/>
          <p:cNvSpPr>
            <a:spLocks noGrp="1"/>
          </p:cNvSpPr>
          <p:nvPr>
            <p:ph sz="quarter" idx="13"/>
          </p:nvPr>
        </p:nvSpPr>
        <p:spPr>
          <a:xfrm>
            <a:off x="76200" y="990600"/>
            <a:ext cx="8839200" cy="5029200"/>
          </a:xfrm>
        </p:spPr>
        <p:txBody>
          <a:bodyPr>
            <a:noAutofit/>
          </a:bodyPr>
          <a:lstStyle/>
          <a:p>
            <a:pPr marL="0" indent="0">
              <a:buNone/>
            </a:pPr>
            <a:r>
              <a:rPr lang="en-US" sz="2600" dirty="0"/>
              <a:t>His divine power has granted to us all things that pertain to life and godliness, through the knowledge of him who called us </a:t>
            </a:r>
            <a:r>
              <a:rPr lang="en-US" sz="2600" dirty="0" smtClean="0"/>
              <a:t>to</a:t>
            </a:r>
            <a:r>
              <a:rPr lang="en-US" sz="2600" baseline="30000" dirty="0"/>
              <a:t> </a:t>
            </a:r>
            <a:r>
              <a:rPr lang="en-US" sz="2600" dirty="0" smtClean="0"/>
              <a:t>his </a:t>
            </a:r>
            <a:r>
              <a:rPr lang="en-US" sz="2600" dirty="0"/>
              <a:t>own glory and </a:t>
            </a:r>
            <a:r>
              <a:rPr lang="en-US" sz="2600" dirty="0" smtClean="0"/>
              <a:t>excellence, which </a:t>
            </a:r>
            <a:r>
              <a:rPr lang="en-US" sz="2600" dirty="0"/>
              <a:t>he has granted to us his precious and very great promises, so that through them you may become partakers of the divine nature, having escaped from the corruption that is in the world because of sinful </a:t>
            </a:r>
            <a:r>
              <a:rPr lang="en-US" sz="2600" dirty="0" smtClean="0"/>
              <a:t>desire.</a:t>
            </a:r>
            <a:r>
              <a:rPr lang="en-US" sz="2600" baseline="30000" dirty="0" smtClean="0"/>
              <a:t> </a:t>
            </a:r>
            <a:r>
              <a:rPr lang="en-US" sz="2600" dirty="0" smtClean="0"/>
              <a:t>For this very reason, make every effort to supplement your faith with virtue,</a:t>
            </a:r>
            <a:r>
              <a:rPr lang="en-US" sz="2600" baseline="30000" dirty="0" smtClean="0"/>
              <a:t> </a:t>
            </a:r>
            <a:r>
              <a:rPr lang="en-US" sz="2600" dirty="0" smtClean="0"/>
              <a:t>and virtue with knowledge,</a:t>
            </a:r>
            <a:r>
              <a:rPr lang="en-US" sz="2600" baseline="30000" dirty="0" smtClean="0"/>
              <a:t> </a:t>
            </a:r>
            <a:r>
              <a:rPr lang="en-US" sz="2600" dirty="0" smtClean="0"/>
              <a:t>and knowledge with self-control, and self-control with steadfastness, and steadfastness with godliness and godliness with brotherly affection, and brotherly affection with love…</a:t>
            </a:r>
            <a:endParaRPr lang="en-US" sz="2600" dirty="0"/>
          </a:p>
        </p:txBody>
      </p:sp>
    </p:spTree>
    <p:extLst>
      <p:ext uri="{BB962C8B-B14F-4D97-AF65-F5344CB8AC3E}">
        <p14:creationId xmlns:p14="http://schemas.microsoft.com/office/powerpoint/2010/main" val="7606955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0" y="0"/>
            <a:ext cx="8991600" cy="6096000"/>
          </a:xfrm>
        </p:spPr>
        <p:txBody>
          <a:bodyPr>
            <a:normAutofit/>
          </a:bodyPr>
          <a:lstStyle/>
          <a:p>
            <a:pPr marL="0" indent="0">
              <a:buNone/>
            </a:pPr>
            <a:r>
              <a:rPr lang="en-US" sz="2600" dirty="0" smtClean="0"/>
              <a:t>For </a:t>
            </a:r>
            <a:r>
              <a:rPr lang="en-US" sz="2600" dirty="0"/>
              <a:t>if these qualities are yours and are increasing, they keep you from being ineffective or unfruitful in the knowledge of our Lord Jesus Christ. </a:t>
            </a:r>
            <a:r>
              <a:rPr lang="en-US" sz="2600" baseline="30000" dirty="0"/>
              <a:t> </a:t>
            </a:r>
            <a:r>
              <a:rPr lang="en-US" sz="2600" dirty="0"/>
              <a:t>For whoever lacks these qualities is so nearsighted that he is blind, having forgotten that he was cleansed from his former sins. Therefore, brothers, be all the more diligent to confirm your calling and election, for if you practice these qualities you will never fall.</a:t>
            </a:r>
            <a:r>
              <a:rPr lang="en-US" sz="2600" baseline="30000" dirty="0"/>
              <a:t> </a:t>
            </a:r>
            <a:r>
              <a:rPr lang="en-US" sz="2600" dirty="0"/>
              <a:t>For in this way there will be richly provided for you an entrance into the eternal kingdom of our Lord and Savior Jesus Christ.</a:t>
            </a:r>
          </a:p>
        </p:txBody>
      </p:sp>
    </p:spTree>
    <p:extLst>
      <p:ext uri="{BB962C8B-B14F-4D97-AF65-F5344CB8AC3E}">
        <p14:creationId xmlns:p14="http://schemas.microsoft.com/office/powerpoint/2010/main" val="41459349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924800" cy="731838"/>
          </a:xfrm>
        </p:spPr>
        <p:txBody>
          <a:bodyPr/>
          <a:lstStyle/>
          <a:p>
            <a:pPr algn="ctr"/>
            <a:r>
              <a:rPr lang="en-US" dirty="0" smtClean="0"/>
              <a:t>So with this in mind…</a:t>
            </a:r>
            <a:endParaRPr lang="en-US" dirty="0"/>
          </a:p>
        </p:txBody>
      </p:sp>
      <p:sp>
        <p:nvSpPr>
          <p:cNvPr id="3" name="Content Placeholder 2"/>
          <p:cNvSpPr>
            <a:spLocks noGrp="1"/>
          </p:cNvSpPr>
          <p:nvPr>
            <p:ph sz="quarter" idx="13"/>
          </p:nvPr>
        </p:nvSpPr>
        <p:spPr>
          <a:xfrm>
            <a:off x="152400" y="990600"/>
            <a:ext cx="8991600" cy="5105400"/>
          </a:xfrm>
        </p:spPr>
        <p:txBody>
          <a:bodyPr/>
          <a:lstStyle/>
          <a:p>
            <a:r>
              <a:rPr lang="en-US" sz="2400" dirty="0" smtClean="0"/>
              <a:t>Over the next couple of months we will explore the spiritual disciplines of the Christian life</a:t>
            </a:r>
            <a:r>
              <a:rPr lang="en-US" dirty="0" smtClean="0"/>
              <a:t>.</a:t>
            </a:r>
          </a:p>
          <a:p>
            <a:endParaRPr lang="en-US" dirty="0"/>
          </a:p>
          <a:p>
            <a:endParaRPr lang="en-US" dirty="0" smtClean="0"/>
          </a:p>
          <a:p>
            <a:pPr marL="0" indent="0">
              <a:buNone/>
            </a:pPr>
            <a:r>
              <a:rPr lang="en-US" dirty="0" smtClean="0"/>
              <a:t> </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016475705"/>
              </p:ext>
            </p:extLst>
          </p:nvPr>
        </p:nvGraphicFramePr>
        <p:xfrm>
          <a:off x="304800" y="2286001"/>
          <a:ext cx="8610601" cy="2472600"/>
        </p:xfrm>
        <a:graphic>
          <a:graphicData uri="http://schemas.openxmlformats.org/drawingml/2006/table">
            <a:tbl>
              <a:tblPr firstRow="1" firstCol="1" bandRow="1"/>
              <a:tblGrid>
                <a:gridCol w="2362597"/>
                <a:gridCol w="2687314"/>
                <a:gridCol w="2153188"/>
                <a:gridCol w="1407502"/>
              </a:tblGrid>
              <a:tr h="471912">
                <a:tc>
                  <a:txBody>
                    <a:bodyPr/>
                    <a:lstStyle/>
                    <a:p>
                      <a:pPr marL="0" marR="0" algn="ctr">
                        <a:lnSpc>
                          <a:spcPct val="115000"/>
                        </a:lnSpc>
                        <a:spcBef>
                          <a:spcPts val="0"/>
                        </a:spcBef>
                        <a:spcAft>
                          <a:spcPts val="0"/>
                        </a:spcAft>
                      </a:pPr>
                      <a:r>
                        <a:rPr lang="en-US" sz="1600" b="1" dirty="0">
                          <a:effectLst/>
                          <a:latin typeface="Cambria"/>
                          <a:ea typeface="Times New Roman"/>
                          <a:cs typeface="Times New Roman"/>
                        </a:rPr>
                        <a:t>Weeks 2-3</a:t>
                      </a:r>
                      <a:endParaRPr lang="en-US" sz="1000" dirty="0">
                        <a:effectLst/>
                        <a:latin typeface="Calibri"/>
                        <a:ea typeface="Calibri"/>
                        <a:cs typeface="Times New Roman"/>
                      </a:endParaRPr>
                    </a:p>
                  </a:txBody>
                  <a:tcPr marL="61832" marR="61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effectLst/>
                          <a:latin typeface="Cambria"/>
                          <a:ea typeface="Times New Roman"/>
                          <a:cs typeface="Times New Roman"/>
                        </a:rPr>
                        <a:t>Weeks 4-5</a:t>
                      </a:r>
                      <a:endParaRPr lang="en-US" sz="1000" dirty="0">
                        <a:effectLst/>
                        <a:latin typeface="Calibri"/>
                        <a:ea typeface="Calibri"/>
                        <a:cs typeface="Times New Roman"/>
                      </a:endParaRPr>
                    </a:p>
                  </a:txBody>
                  <a:tcPr marL="61832" marR="61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effectLst/>
                          <a:latin typeface="Cambria"/>
                          <a:ea typeface="Times New Roman"/>
                          <a:cs typeface="Times New Roman"/>
                        </a:rPr>
                        <a:t>Weeks 6-7</a:t>
                      </a:r>
                      <a:endParaRPr lang="en-US" sz="1000" dirty="0">
                        <a:effectLst/>
                        <a:latin typeface="Calibri"/>
                        <a:ea typeface="Calibri"/>
                        <a:cs typeface="Times New Roman"/>
                      </a:endParaRPr>
                    </a:p>
                  </a:txBody>
                  <a:tcPr marL="61832" marR="61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effectLst/>
                          <a:latin typeface="Cambria"/>
                          <a:ea typeface="Times New Roman"/>
                          <a:cs typeface="Times New Roman"/>
                        </a:rPr>
                        <a:t>Week 8</a:t>
                      </a:r>
                      <a:endParaRPr lang="en-US" sz="1000" dirty="0">
                        <a:effectLst/>
                        <a:latin typeface="Calibri"/>
                        <a:ea typeface="Calibri"/>
                        <a:cs typeface="Times New Roman"/>
                      </a:endParaRPr>
                    </a:p>
                  </a:txBody>
                  <a:tcPr marL="61832" marR="61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2000688">
                <a:tc>
                  <a:txBody>
                    <a:bodyPr/>
                    <a:lstStyle/>
                    <a:p>
                      <a:pPr marL="0" marR="0" algn="ctr">
                        <a:lnSpc>
                          <a:spcPct val="115000"/>
                        </a:lnSpc>
                        <a:spcBef>
                          <a:spcPts val="0"/>
                        </a:spcBef>
                        <a:spcAft>
                          <a:spcPts val="0"/>
                        </a:spcAft>
                      </a:pPr>
                      <a:r>
                        <a:rPr lang="en-US" sz="1800" b="1" dirty="0">
                          <a:effectLst/>
                          <a:latin typeface="Cambria"/>
                          <a:ea typeface="Times New Roman"/>
                          <a:cs typeface="Times New Roman"/>
                        </a:rPr>
                        <a:t>Inward Disciplines:</a:t>
                      </a:r>
                      <a:endParaRPr lang="en-US" sz="1800" dirty="0">
                        <a:effectLst/>
                        <a:latin typeface="Calibri"/>
                        <a:ea typeface="Calibri"/>
                        <a:cs typeface="Times New Roman"/>
                      </a:endParaRPr>
                    </a:p>
                    <a:p>
                      <a:pPr marL="0" marR="0" algn="l">
                        <a:lnSpc>
                          <a:spcPct val="115000"/>
                        </a:lnSpc>
                        <a:spcBef>
                          <a:spcPts val="0"/>
                        </a:spcBef>
                        <a:spcAft>
                          <a:spcPts val="0"/>
                        </a:spcAft>
                      </a:pPr>
                      <a:r>
                        <a:rPr lang="en-US" sz="1800" dirty="0">
                          <a:effectLst/>
                          <a:latin typeface="Cambria"/>
                          <a:ea typeface="Times New Roman"/>
                          <a:cs typeface="Times New Roman"/>
                        </a:rPr>
                        <a:t>Meditation, Prayer, Fasting, Study, Journaling</a:t>
                      </a:r>
                      <a:endParaRPr lang="en-US" sz="1800" dirty="0">
                        <a:effectLst/>
                        <a:latin typeface="Calibri"/>
                        <a:ea typeface="Calibri"/>
                        <a:cs typeface="Times New Roman"/>
                      </a:endParaRPr>
                    </a:p>
                  </a:txBody>
                  <a:tcPr marL="61832" marR="61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15000"/>
                        </a:lnSpc>
                        <a:spcBef>
                          <a:spcPts val="0"/>
                        </a:spcBef>
                        <a:spcAft>
                          <a:spcPts val="0"/>
                        </a:spcAft>
                      </a:pPr>
                      <a:r>
                        <a:rPr lang="en-US" sz="1800" b="1" dirty="0">
                          <a:effectLst/>
                          <a:latin typeface="Calibri"/>
                          <a:ea typeface="Calibri"/>
                          <a:cs typeface="Times New Roman"/>
                        </a:rPr>
                        <a:t>Outward Disciplines:</a:t>
                      </a:r>
                      <a:endParaRPr lang="en-US" sz="1800" dirty="0">
                        <a:effectLst/>
                        <a:latin typeface="Calibri"/>
                        <a:ea typeface="Calibri"/>
                        <a:cs typeface="Times New Roman"/>
                      </a:endParaRPr>
                    </a:p>
                    <a:p>
                      <a:pPr marL="0" marR="0" algn="l">
                        <a:lnSpc>
                          <a:spcPct val="115000"/>
                        </a:lnSpc>
                        <a:spcBef>
                          <a:spcPts val="0"/>
                        </a:spcBef>
                        <a:spcAft>
                          <a:spcPts val="0"/>
                        </a:spcAft>
                      </a:pPr>
                      <a:r>
                        <a:rPr lang="en-US" sz="1800" dirty="0">
                          <a:effectLst/>
                          <a:latin typeface="Calibri"/>
                          <a:ea typeface="Calibri"/>
                          <a:cs typeface="Times New Roman"/>
                        </a:rPr>
                        <a:t>Simplicity, Silence/Solitude, Submission, Service, Evangelism, Stewardship</a:t>
                      </a:r>
                    </a:p>
                  </a:txBody>
                  <a:tcPr marL="61832" marR="61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15000"/>
                        </a:lnSpc>
                        <a:spcBef>
                          <a:spcPts val="0"/>
                        </a:spcBef>
                        <a:spcAft>
                          <a:spcPts val="0"/>
                        </a:spcAft>
                      </a:pPr>
                      <a:r>
                        <a:rPr lang="en-US" sz="1800" b="1" dirty="0">
                          <a:effectLst/>
                          <a:latin typeface="Calibri"/>
                          <a:ea typeface="Calibri"/>
                          <a:cs typeface="Times New Roman"/>
                        </a:rPr>
                        <a:t>Corporate Disciplines:</a:t>
                      </a:r>
                      <a:endParaRPr lang="en-US" sz="1800" dirty="0">
                        <a:effectLst/>
                        <a:latin typeface="Calibri"/>
                        <a:ea typeface="Calibri"/>
                        <a:cs typeface="Times New Roman"/>
                      </a:endParaRPr>
                    </a:p>
                    <a:p>
                      <a:pPr marL="0" marR="0" algn="just">
                        <a:lnSpc>
                          <a:spcPct val="115000"/>
                        </a:lnSpc>
                        <a:spcBef>
                          <a:spcPts val="0"/>
                        </a:spcBef>
                        <a:spcAft>
                          <a:spcPts val="0"/>
                        </a:spcAft>
                      </a:pPr>
                      <a:r>
                        <a:rPr lang="en-US" sz="1800" dirty="0" smtClean="0">
                          <a:effectLst/>
                          <a:latin typeface="Calibri"/>
                          <a:ea typeface="Calibri"/>
                          <a:cs typeface="Times New Roman"/>
                        </a:rPr>
                        <a:t>Confession,Worship, </a:t>
                      </a:r>
                      <a:r>
                        <a:rPr lang="en-US" sz="1800" dirty="0">
                          <a:effectLst/>
                          <a:latin typeface="Calibri"/>
                          <a:ea typeface="Calibri"/>
                          <a:cs typeface="Times New Roman"/>
                        </a:rPr>
                        <a:t>Guidance, Celebration</a:t>
                      </a:r>
                    </a:p>
                  </a:txBody>
                  <a:tcPr marL="61832" marR="61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l">
                        <a:lnSpc>
                          <a:spcPct val="115000"/>
                        </a:lnSpc>
                        <a:spcBef>
                          <a:spcPts val="0"/>
                        </a:spcBef>
                        <a:spcAft>
                          <a:spcPts val="0"/>
                        </a:spcAft>
                      </a:pPr>
                      <a:r>
                        <a:rPr lang="en-US" sz="1800" b="1" dirty="0">
                          <a:effectLst/>
                          <a:latin typeface="Calibri"/>
                          <a:ea typeface="Calibri"/>
                          <a:cs typeface="Times New Roman"/>
                        </a:rPr>
                        <a:t>Perseverance </a:t>
                      </a:r>
                      <a:endParaRPr lang="en-US" sz="1800" dirty="0">
                        <a:effectLst/>
                        <a:latin typeface="Calibri"/>
                        <a:ea typeface="Calibri"/>
                        <a:cs typeface="Times New Roman"/>
                      </a:endParaRPr>
                    </a:p>
                  </a:txBody>
                  <a:tcPr marL="61832" marR="61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bl>
          </a:graphicData>
        </a:graphic>
      </p:graphicFrame>
    </p:spTree>
    <p:extLst>
      <p:ext uri="{BB962C8B-B14F-4D97-AF65-F5344CB8AC3E}">
        <p14:creationId xmlns:p14="http://schemas.microsoft.com/office/powerpoint/2010/main" val="37351158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690" y="457200"/>
            <a:ext cx="6838666" cy="51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429251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p:txBody>
          <a:bodyPr/>
          <a:lstStyle/>
          <a:p>
            <a:endParaRPr lang="en-US" dirty="0"/>
          </a:p>
        </p:txBody>
      </p:sp>
      <p:sp>
        <p:nvSpPr>
          <p:cNvPr id="5" name="Content Placeholder 4"/>
          <p:cNvSpPr>
            <a:spLocks noGrp="1"/>
          </p:cNvSpPr>
          <p:nvPr>
            <p:ph sz="quarter" idx="14"/>
          </p:nvPr>
        </p:nvSpPr>
        <p:spPr/>
        <p:txBody>
          <a:bodyPr/>
          <a:lstStyle/>
          <a:p>
            <a:endParaRPr lang="en-US" dirty="0"/>
          </a:p>
        </p:txBody>
      </p:sp>
      <p:sp>
        <p:nvSpPr>
          <p:cNvPr id="2" name="Title 1"/>
          <p:cNvSpPr>
            <a:spLocks noGrp="1"/>
          </p:cNvSpPr>
          <p:nvPr>
            <p:ph type="title"/>
          </p:nvPr>
        </p:nvSpPr>
        <p:spPr/>
        <p:txBody>
          <a:bodyPr/>
          <a:lstStyle/>
          <a:p>
            <a:pPr algn="ctr"/>
            <a:r>
              <a:rPr lang="en-US" dirty="0" smtClean="0"/>
              <a:t>What do you think of when you think of Spiritual disciplines?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752600"/>
            <a:ext cx="3200400" cy="377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720850"/>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9783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Lay a foundation for understanding Spiritual </a:t>
            </a:r>
            <a:r>
              <a:rPr lang="en-US" dirty="0" err="1" smtClean="0"/>
              <a:t>disicplines</a:t>
            </a:r>
            <a:r>
              <a:rPr lang="en-US" dirty="0" smtClean="0"/>
              <a:t> upon…</a:t>
            </a:r>
            <a:endParaRPr lang="en-US" dirty="0"/>
          </a:p>
        </p:txBody>
      </p:sp>
      <p:sp>
        <p:nvSpPr>
          <p:cNvPr id="6" name="Content Placeholder 5"/>
          <p:cNvSpPr>
            <a:spLocks noGrp="1"/>
          </p:cNvSpPr>
          <p:nvPr>
            <p:ph sz="quarter" idx="13"/>
          </p:nvPr>
        </p:nvSpPr>
        <p:spPr/>
        <p:txBody>
          <a:bodyPr/>
          <a:lstStyle/>
          <a:p>
            <a:endParaRPr lang="en-US"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1895475"/>
            <a:ext cx="7600950" cy="30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42399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dirty="0"/>
          </a:p>
        </p:txBody>
      </p:sp>
      <p:sp>
        <p:nvSpPr>
          <p:cNvPr id="10" name="Content Placeholder 9"/>
          <p:cNvSpPr>
            <a:spLocks noGrp="1"/>
          </p:cNvSpPr>
          <p:nvPr>
            <p:ph sz="quarter" idx="13"/>
          </p:nvPr>
        </p:nvSpPr>
        <p:spPr/>
        <p:txBody>
          <a:bodyPr/>
          <a:lstStyle/>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56205"/>
            <a:ext cx="5715000" cy="3659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28600"/>
            <a:ext cx="6934199" cy="1510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083396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p:cTn id="7" dur="1000" fill="hold"/>
                                        <p:tgtEl>
                                          <p:spTgt spid="2051"/>
                                        </p:tgtEl>
                                        <p:attrNameLst>
                                          <p:attrName>ppt_w</p:attrName>
                                        </p:attrNameLst>
                                      </p:cBhvr>
                                      <p:tavLst>
                                        <p:tav tm="0">
                                          <p:val>
                                            <p:fltVal val="0"/>
                                          </p:val>
                                        </p:tav>
                                        <p:tav tm="100000">
                                          <p:val>
                                            <p:strVal val="#ppt_w"/>
                                          </p:val>
                                        </p:tav>
                                      </p:tavLst>
                                    </p:anim>
                                    <p:anim calcmode="lin" valueType="num">
                                      <p:cBhvr>
                                        <p:cTn id="8" dur="1000" fill="hold"/>
                                        <p:tgtEl>
                                          <p:spTgt spid="2051"/>
                                        </p:tgtEl>
                                        <p:attrNameLst>
                                          <p:attrName>ppt_h</p:attrName>
                                        </p:attrNameLst>
                                      </p:cBhvr>
                                      <p:tavLst>
                                        <p:tav tm="0">
                                          <p:val>
                                            <p:fltVal val="0"/>
                                          </p:val>
                                        </p:tav>
                                        <p:tav tm="100000">
                                          <p:val>
                                            <p:strVal val="#ppt_h"/>
                                          </p:val>
                                        </p:tav>
                                      </p:tavLst>
                                    </p:anim>
                                    <p:anim calcmode="lin" valueType="num">
                                      <p:cBhvr>
                                        <p:cTn id="9" dur="1000" fill="hold"/>
                                        <p:tgtEl>
                                          <p:spTgt spid="2051"/>
                                        </p:tgtEl>
                                        <p:attrNameLst>
                                          <p:attrName>style.rotation</p:attrName>
                                        </p:attrNameLst>
                                      </p:cBhvr>
                                      <p:tavLst>
                                        <p:tav tm="0">
                                          <p:val>
                                            <p:fltVal val="90"/>
                                          </p:val>
                                        </p:tav>
                                        <p:tav tm="100000">
                                          <p:val>
                                            <p:fltVal val="0"/>
                                          </p:val>
                                        </p:tav>
                                      </p:tavLst>
                                    </p:anim>
                                    <p:animEffect transition="in" filter="fade">
                                      <p:cBhvr>
                                        <p:cTn id="10" dur="1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smtClean="0"/>
              <a:t>Pretending &amp; performing</a:t>
            </a:r>
            <a:endParaRPr lang="en-US" dirty="0"/>
          </a:p>
        </p:txBody>
      </p:sp>
      <p:pic>
        <p:nvPicPr>
          <p:cNvPr id="3074"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548122" y="1734145"/>
            <a:ext cx="6047756" cy="3846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00598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924800" cy="655638"/>
          </a:xfrm>
        </p:spPr>
        <p:txBody>
          <a:bodyPr/>
          <a:lstStyle/>
          <a:p>
            <a:pPr algn="ctr"/>
            <a:r>
              <a:rPr lang="en-US" dirty="0" smtClean="0"/>
              <a:t>Pretending</a:t>
            </a:r>
            <a:endParaRPr lang="en-US" dirty="0"/>
          </a:p>
        </p:txBody>
      </p:sp>
      <p:sp>
        <p:nvSpPr>
          <p:cNvPr id="3" name="Content Placeholder 2"/>
          <p:cNvSpPr>
            <a:spLocks noGrp="1"/>
          </p:cNvSpPr>
          <p:nvPr>
            <p:ph sz="quarter" idx="13"/>
          </p:nvPr>
        </p:nvSpPr>
        <p:spPr>
          <a:xfrm>
            <a:off x="152400" y="838200"/>
            <a:ext cx="8763000" cy="5181600"/>
          </a:xfrm>
        </p:spPr>
        <p:txBody>
          <a:bodyPr>
            <a:normAutofit fontScale="92500" lnSpcReduction="20000"/>
          </a:bodyPr>
          <a:lstStyle/>
          <a:p>
            <a:pPr marL="0" indent="0" algn="ctr">
              <a:buNone/>
            </a:pPr>
            <a:r>
              <a:rPr lang="en-US" sz="2800" b="1" dirty="0" smtClean="0"/>
              <a:t>Because a growing awareness of sin can become a crushing weight we sometimes compensate by pretending that we are better than we really are. We spin the truth!</a:t>
            </a:r>
          </a:p>
          <a:p>
            <a:pPr lvl="2"/>
            <a:endParaRPr lang="en-US" sz="2400" b="1" dirty="0" smtClean="0"/>
          </a:p>
          <a:p>
            <a:pPr lvl="2"/>
            <a:r>
              <a:rPr lang="en-US" sz="2600" b="1" dirty="0" smtClean="0"/>
              <a:t>Dishonesty</a:t>
            </a:r>
          </a:p>
          <a:p>
            <a:pPr lvl="3"/>
            <a:r>
              <a:rPr lang="en-US" sz="2600" dirty="0" smtClean="0"/>
              <a:t>“I’m not that bad”</a:t>
            </a:r>
          </a:p>
          <a:p>
            <a:pPr lvl="2"/>
            <a:r>
              <a:rPr lang="en-US" sz="2600" b="1" dirty="0" smtClean="0"/>
              <a:t>Comparison</a:t>
            </a:r>
          </a:p>
          <a:p>
            <a:pPr lvl="3"/>
            <a:r>
              <a:rPr lang="en-US" sz="2600" dirty="0" smtClean="0"/>
              <a:t>“I’m not as bad as those people”</a:t>
            </a:r>
          </a:p>
          <a:p>
            <a:pPr lvl="2"/>
            <a:r>
              <a:rPr lang="en-US" sz="2600" b="1" dirty="0" smtClean="0"/>
              <a:t>Excuse making</a:t>
            </a:r>
          </a:p>
          <a:p>
            <a:pPr lvl="3"/>
            <a:r>
              <a:rPr lang="en-US" sz="2600" dirty="0" smtClean="0"/>
              <a:t>“I’m not really that way”</a:t>
            </a:r>
          </a:p>
          <a:p>
            <a:pPr lvl="2"/>
            <a:r>
              <a:rPr lang="en-US" sz="2600" b="1" dirty="0" smtClean="0"/>
              <a:t>False righteousness</a:t>
            </a:r>
          </a:p>
          <a:p>
            <a:pPr lvl="3"/>
            <a:r>
              <a:rPr lang="en-US" sz="2600" dirty="0" smtClean="0"/>
              <a:t>“Here are all the good things I have done”</a:t>
            </a:r>
            <a:endParaRPr lang="en-US" sz="2600" dirty="0"/>
          </a:p>
        </p:txBody>
      </p:sp>
    </p:spTree>
    <p:extLst>
      <p:ext uri="{BB962C8B-B14F-4D97-AF65-F5344CB8AC3E}">
        <p14:creationId xmlns:p14="http://schemas.microsoft.com/office/powerpoint/2010/main" val="350922572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924800" cy="655638"/>
          </a:xfrm>
        </p:spPr>
        <p:txBody>
          <a:bodyPr/>
          <a:lstStyle/>
          <a:p>
            <a:pPr algn="ctr"/>
            <a:r>
              <a:rPr lang="en-US" dirty="0" smtClean="0"/>
              <a:t>Performing</a:t>
            </a:r>
            <a:endParaRPr lang="en-US" dirty="0"/>
          </a:p>
        </p:txBody>
      </p:sp>
      <p:sp>
        <p:nvSpPr>
          <p:cNvPr id="3" name="Content Placeholder 2"/>
          <p:cNvSpPr>
            <a:spLocks noGrp="1"/>
          </p:cNvSpPr>
          <p:nvPr>
            <p:ph sz="quarter" idx="13"/>
          </p:nvPr>
        </p:nvSpPr>
        <p:spPr>
          <a:xfrm>
            <a:off x="228600" y="990600"/>
            <a:ext cx="8686800" cy="5029200"/>
          </a:xfrm>
        </p:spPr>
        <p:txBody>
          <a:bodyPr>
            <a:normAutofit/>
          </a:bodyPr>
          <a:lstStyle/>
          <a:p>
            <a:r>
              <a:rPr lang="en-US" sz="2600" b="1" dirty="0"/>
              <a:t>A</a:t>
            </a:r>
            <a:r>
              <a:rPr lang="en-US" sz="2600" b="1" dirty="0" smtClean="0"/>
              <a:t> growing awareness of God’s holiness is also challenging. It means realizing how dramatically we fall short of His standards and reflecting on His holy displeasure towards sin. </a:t>
            </a:r>
          </a:p>
          <a:p>
            <a:r>
              <a:rPr lang="en-US" sz="2600" b="1" dirty="0" smtClean="0"/>
              <a:t>Sometimes we try to compensate by trying to earn God’s approval through our performance.</a:t>
            </a:r>
            <a:endParaRPr lang="en-US" sz="2600" b="1" dirty="0"/>
          </a:p>
          <a:p>
            <a:r>
              <a:rPr lang="en-US" sz="2600" b="1" dirty="0" smtClean="0"/>
              <a:t>This disconnects us from the power of the gospel and finding our righteousness in anything but the finished work of Christ leads us into more sin, not less.</a:t>
            </a:r>
          </a:p>
          <a:p>
            <a:pPr marL="0" indent="0">
              <a:buNone/>
            </a:pPr>
            <a:endParaRPr lang="en-US" sz="2600" b="1" dirty="0"/>
          </a:p>
          <a:p>
            <a:pPr marL="0" indent="0">
              <a:buNone/>
            </a:pPr>
            <a:endParaRPr lang="en-US" sz="2400" dirty="0"/>
          </a:p>
        </p:txBody>
      </p:sp>
    </p:spTree>
    <p:extLst>
      <p:ext uri="{BB962C8B-B14F-4D97-AF65-F5344CB8AC3E}">
        <p14:creationId xmlns:p14="http://schemas.microsoft.com/office/powerpoint/2010/main" val="302778534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924800" cy="655638"/>
          </a:xfrm>
        </p:spPr>
        <p:txBody>
          <a:bodyPr/>
          <a:lstStyle/>
          <a:p>
            <a:pPr algn="ctr"/>
            <a:r>
              <a:rPr lang="en-US" dirty="0" smtClean="0"/>
              <a:t>License &amp; Legalism</a:t>
            </a:r>
            <a:endParaRPr lang="en-US" dirty="0"/>
          </a:p>
        </p:txBody>
      </p:sp>
      <p:sp>
        <p:nvSpPr>
          <p:cNvPr id="3" name="Content Placeholder 2"/>
          <p:cNvSpPr>
            <a:spLocks noGrp="1"/>
          </p:cNvSpPr>
          <p:nvPr>
            <p:ph sz="quarter" idx="13"/>
          </p:nvPr>
        </p:nvSpPr>
        <p:spPr>
          <a:xfrm>
            <a:off x="152400" y="1066800"/>
            <a:ext cx="8915400" cy="4876800"/>
          </a:xfrm>
        </p:spPr>
        <p:txBody>
          <a:bodyPr>
            <a:normAutofit fontScale="92500" lnSpcReduction="20000"/>
          </a:bodyPr>
          <a:lstStyle/>
          <a:p>
            <a:pPr marL="0" indent="0" algn="ctr">
              <a:buNone/>
            </a:pPr>
            <a:r>
              <a:rPr lang="en-US" sz="2800" b="1" dirty="0" smtClean="0"/>
              <a:t>When it comes to holiness and the Christian life pretending and preforming lead to two traps: License &amp; Legalism. Neither are pleasing to God and both are sin.</a:t>
            </a:r>
          </a:p>
          <a:p>
            <a:pPr marL="0" indent="0" algn="ctr">
              <a:buNone/>
            </a:pPr>
            <a:endParaRPr lang="en-US" sz="2600" b="1" dirty="0" smtClean="0"/>
          </a:p>
          <a:p>
            <a:r>
              <a:rPr lang="en-US" sz="2600" b="1" u="sng" dirty="0" smtClean="0"/>
              <a:t>License-</a:t>
            </a:r>
            <a:r>
              <a:rPr lang="en-US" sz="2600" b="1" dirty="0" smtClean="0"/>
              <a:t> </a:t>
            </a:r>
            <a:r>
              <a:rPr lang="en-US" sz="2600" dirty="0" smtClean="0"/>
              <a:t>being</a:t>
            </a:r>
            <a:r>
              <a:rPr lang="en-US" sz="2600" b="1" dirty="0" smtClean="0"/>
              <a:t> </a:t>
            </a:r>
            <a:r>
              <a:rPr lang="en-US" sz="2800" dirty="0" smtClean="0"/>
              <a:t>apt </a:t>
            </a:r>
            <a:r>
              <a:rPr lang="en-US" sz="2800" dirty="0"/>
              <a:t>to justify </a:t>
            </a:r>
            <a:r>
              <a:rPr lang="en-US" sz="2800" dirty="0" smtClean="0"/>
              <a:t>sin </a:t>
            </a:r>
            <a:r>
              <a:rPr lang="en-US" sz="2800" dirty="0"/>
              <a:t>by pulling the “grace </a:t>
            </a:r>
            <a:r>
              <a:rPr lang="en-US" sz="2800" dirty="0" smtClean="0"/>
              <a:t>card.” Grace </a:t>
            </a:r>
            <a:r>
              <a:rPr lang="en-US" sz="2800" dirty="0"/>
              <a:t>becomes license to live in the flesh and silence </a:t>
            </a:r>
            <a:r>
              <a:rPr lang="en-US" sz="2800" dirty="0" smtClean="0"/>
              <a:t>the conscience              (i.e. I’m saved by grace so can do whatever I want). </a:t>
            </a:r>
          </a:p>
          <a:p>
            <a:endParaRPr lang="en-US" sz="2600" b="1" dirty="0" smtClean="0"/>
          </a:p>
          <a:p>
            <a:r>
              <a:rPr lang="en-US" sz="2600" b="1" u="sng" dirty="0" smtClean="0"/>
              <a:t>Legalism</a:t>
            </a:r>
            <a:r>
              <a:rPr lang="en-US" sz="2600" b="1" dirty="0" smtClean="0"/>
              <a:t>- </a:t>
            </a:r>
            <a:r>
              <a:rPr lang="en-US" sz="2600" dirty="0" smtClean="0"/>
              <a:t>is an improper fixation on a code of conduct and the </a:t>
            </a:r>
            <a:r>
              <a:rPr lang="en-US" sz="2800" dirty="0" smtClean="0"/>
              <a:t>belief </a:t>
            </a:r>
            <a:r>
              <a:rPr lang="en-US" sz="2800" dirty="0"/>
              <a:t>that obedience to the law or a set of rules is the pre-eminent principle of redemption </a:t>
            </a:r>
            <a:r>
              <a:rPr lang="en-US" sz="2800" dirty="0" smtClean="0"/>
              <a:t>and </a:t>
            </a:r>
            <a:r>
              <a:rPr lang="en-US" sz="2800" dirty="0"/>
              <a:t>favor with </a:t>
            </a:r>
            <a:r>
              <a:rPr lang="en-US" sz="2800" dirty="0" smtClean="0"/>
              <a:t>God (i.e. God’s acceptance and our sanctification comes from trying hard to be a “good Christian”).</a:t>
            </a:r>
            <a:endParaRPr lang="en-US" sz="2600" b="1" dirty="0" smtClean="0"/>
          </a:p>
          <a:p>
            <a:endParaRPr lang="en-US" sz="2600" b="1" dirty="0"/>
          </a:p>
        </p:txBody>
      </p:sp>
    </p:spTree>
    <p:extLst>
      <p:ext uri="{BB962C8B-B14F-4D97-AF65-F5344CB8AC3E}">
        <p14:creationId xmlns:p14="http://schemas.microsoft.com/office/powerpoint/2010/main" val="311061414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52400" y="228600"/>
            <a:ext cx="8839200" cy="5715000"/>
          </a:xfrm>
        </p:spPr>
        <p:txBody>
          <a:bodyPr>
            <a:normAutofit/>
          </a:bodyPr>
          <a:lstStyle/>
          <a:p>
            <a:r>
              <a:rPr lang="en-US" sz="2600" dirty="0" smtClean="0"/>
              <a:t>Research by the Barna Group in partnership with Living on the Edge shows that 81% of self-identifying Christians endorsed the statement that spiritual maturity means “trying hard to follow the rules described in the Bible.”</a:t>
            </a:r>
          </a:p>
          <a:p>
            <a:r>
              <a:rPr lang="en-US" sz="2600" dirty="0" smtClean="0"/>
              <a:t>4 out of 5 Born Again Christians concurred.</a:t>
            </a:r>
            <a:endParaRPr lang="en-US" sz="2600" dirty="0"/>
          </a:p>
          <a:p>
            <a:r>
              <a:rPr lang="en-US" sz="2600" dirty="0" smtClean="0"/>
              <a:t>However the truth is that  we are called to reject both license and legalism and to believe the gospel.</a:t>
            </a:r>
            <a:endParaRPr lang="en-US" sz="2600" dirty="0"/>
          </a:p>
          <a:p>
            <a:r>
              <a:rPr lang="en-US" sz="2600" dirty="0" smtClean="0"/>
              <a:t>We don’t need to do anything to secure God’s love and acceptance; Jesus has secured it for us. The good news of the gospel is not that God favors us because of who we are, but that he favors us in spite of who we are.</a:t>
            </a:r>
            <a:endParaRPr lang="en-US" sz="2600" dirty="0"/>
          </a:p>
        </p:txBody>
      </p:sp>
    </p:spTree>
    <p:extLst>
      <p:ext uri="{BB962C8B-B14F-4D97-AF65-F5344CB8AC3E}">
        <p14:creationId xmlns:p14="http://schemas.microsoft.com/office/powerpoint/2010/main" val="60238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Horizo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407</TotalTime>
  <Words>1266</Words>
  <Application>Microsoft Office PowerPoint</Application>
  <PresentationFormat>On-screen Show (4:3)</PresentationFormat>
  <Paragraphs>77</Paragraphs>
  <Slides>19</Slides>
  <Notes>0</Notes>
  <HiddenSlides>0</HiddenSlides>
  <MMClips>1</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Horizon</vt:lpstr>
      <vt:lpstr>PowerPoint Presentation</vt:lpstr>
      <vt:lpstr>What do you think of when you think of Spiritual disciplines?</vt:lpstr>
      <vt:lpstr>Lay a foundation for understanding Spiritual disicplines upon…</vt:lpstr>
      <vt:lpstr>PowerPoint Presentation</vt:lpstr>
      <vt:lpstr>Pretending &amp; performing</vt:lpstr>
      <vt:lpstr>Pretending</vt:lpstr>
      <vt:lpstr>Performing</vt:lpstr>
      <vt:lpstr>License &amp; Legalism</vt:lpstr>
      <vt:lpstr>PowerPoint Presentation</vt:lpstr>
      <vt:lpstr>Randy Alcorn</vt:lpstr>
      <vt:lpstr>When it come to spiritual disciplines…</vt:lpstr>
      <vt:lpstr>PowerPoint Presentation</vt:lpstr>
      <vt:lpstr>PowerPoint Presentation</vt:lpstr>
      <vt:lpstr>Luke 9:23</vt:lpstr>
      <vt:lpstr>PowerPoint Presentation</vt:lpstr>
      <vt:lpstr>2 Peter 1:3-11 reminds us…</vt:lpstr>
      <vt:lpstr>PowerPoint Presentation</vt:lpstr>
      <vt:lpstr>So with this in mind…</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Spiritual Disciplines</dc:title>
  <dc:creator>Briton</dc:creator>
  <cp:lastModifiedBy>Briton</cp:lastModifiedBy>
  <cp:revision>86</cp:revision>
  <dcterms:created xsi:type="dcterms:W3CDTF">2012-03-25T18:07:10Z</dcterms:created>
  <dcterms:modified xsi:type="dcterms:W3CDTF">2012-04-01T01:51:26Z</dcterms:modified>
</cp:coreProperties>
</file>